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43"/>
  </p:notesMasterIdLst>
  <p:sldIdLst>
    <p:sldId id="256" r:id="rId2"/>
    <p:sldId id="259" r:id="rId3"/>
    <p:sldId id="261" r:id="rId4"/>
    <p:sldId id="262" r:id="rId5"/>
    <p:sldId id="264" r:id="rId6"/>
    <p:sldId id="265" r:id="rId7"/>
    <p:sldId id="266" r:id="rId8"/>
    <p:sldId id="267" r:id="rId9"/>
    <p:sldId id="268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80" r:id="rId20"/>
    <p:sldId id="279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9" r:id="rId39"/>
    <p:sldId id="300" r:id="rId40"/>
    <p:sldId id="301" r:id="rId41"/>
    <p:sldId id="302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2101" autoAdjust="0"/>
  </p:normalViewPr>
  <p:slideViewPr>
    <p:cSldViewPr snapToGrid="0">
      <p:cViewPr varScale="1">
        <p:scale>
          <a:sx n="78" d="100"/>
          <a:sy n="78" d="100"/>
        </p:scale>
        <p:origin x="88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51C2E8-5552-47E1-890C-8BD2E31E53CD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7FEF0-3264-4982-B926-C31AB995C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26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6BCE30-F397-40CC-8872-9B8B69B8202E}" type="slidenum">
              <a:rPr lang="en-US"/>
              <a:pPr/>
              <a:t>4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ea typeface="ＭＳ Ｐゴシック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4012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24133E-400A-47C4-829C-6EB5DB301573}" type="slidenum">
              <a:rPr lang="en-US"/>
              <a:pPr/>
              <a:t>5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ea typeface="ＭＳ Ｐゴシック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7099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7FEF0-3264-4982-B926-C31AB995CD4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49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0F55C-0947-4B9C-83C7-0CAB31BF682A}" type="datetime1">
              <a:rPr lang="en-US" smtClean="0"/>
              <a:t>2/21/2026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262A-DB5C-485B-8E93-B3D157C8341B}" type="datetime1">
              <a:rPr lang="en-US" smtClean="0"/>
              <a:t>2/21/2026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E483D-D6B2-420E-BFBB-731AF077EA73}" type="datetime1">
              <a:rPr lang="en-US" smtClean="0"/>
              <a:t>2/21/2026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1F350-397E-42BC-A7EB-6E4BAD0C0BA2}" type="datetime1">
              <a:rPr lang="en-US" smtClean="0"/>
              <a:t>2/21/2026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9FCF4-8B48-444A-B041-652614A008D4}" type="datetime1">
              <a:rPr lang="en-US" smtClean="0"/>
              <a:t>2/21/2026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665-0C2D-48B4-AEDF-17299538CAE6}" type="datetime1">
              <a:rPr lang="en-US" smtClean="0"/>
              <a:t>2/21/2026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B270A-1F22-45D1-91FF-D7BA42395F48}" type="datetime1">
              <a:rPr lang="en-US" smtClean="0"/>
              <a:t>2/21/2026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E1A6-7A58-47A5-B09D-D197A38C4A26}" type="datetime1">
              <a:rPr lang="en-US" smtClean="0"/>
              <a:t>2/21/2026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6D37B-AA71-48DB-814F-5672CF132EFB}" type="datetime1">
              <a:rPr lang="en-US" smtClean="0"/>
              <a:t>2/21/2026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B77C5B1-539E-41D8-B848-4C76E78566FC}" type="datetime1">
              <a:rPr lang="en-US" smtClean="0"/>
              <a:t>2/21/2026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CCB6-A2EA-42A8-BE4F-BC22EDBFFDC4}" type="datetime1">
              <a:rPr lang="en-US" smtClean="0"/>
              <a:t>2/21/2026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8CD1DB7-79BA-4F70-BD9B-3B9A25DD9ECE}" type="datetime1">
              <a:rPr lang="en-US" smtClean="0"/>
              <a:t>2/21/2026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2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227453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DIP-CSE-4205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/>
              <a:t>Chapter-2</a:t>
            </a:r>
            <a:br>
              <a:rPr lang="en-US" sz="6000" dirty="0"/>
            </a:br>
            <a:r>
              <a:rPr lang="en-US" sz="6000" b="1" dirty="0"/>
              <a:t>Digital Image Fundamentals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cap="none" dirty="0" smtClean="0">
                <a:solidFill>
                  <a:schemeClr val="tx1"/>
                </a:solidFill>
              </a:rPr>
              <a:t>Department of Computer Science and Engineering</a:t>
            </a:r>
          </a:p>
          <a:p>
            <a:pPr>
              <a:lnSpc>
                <a:spcPct val="100000"/>
              </a:lnSpc>
            </a:pPr>
            <a:r>
              <a:rPr lang="en-US" cap="none" dirty="0" err="1" smtClean="0">
                <a:solidFill>
                  <a:schemeClr val="tx1"/>
                </a:solidFill>
              </a:rPr>
              <a:t>Comilla</a:t>
            </a:r>
            <a:r>
              <a:rPr lang="en-US" cap="none" dirty="0" smtClean="0">
                <a:solidFill>
                  <a:schemeClr val="tx1"/>
                </a:solidFill>
              </a:rPr>
              <a:t> University, </a:t>
            </a:r>
            <a:r>
              <a:rPr lang="en-US" cap="none" dirty="0" err="1" smtClean="0">
                <a:solidFill>
                  <a:schemeClr val="tx1"/>
                </a:solidFill>
              </a:rPr>
              <a:t>Cumilla</a:t>
            </a:r>
            <a:endParaRPr lang="en-US" cap="non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42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8743950" y="5851525"/>
            <a:ext cx="2725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dirty="0"/>
              <a:t>(Images from Rafael C. Gonzalez and Richard E. </a:t>
            </a:r>
          </a:p>
          <a:p>
            <a:r>
              <a:rPr lang="en-US" sz="1000" dirty="0"/>
              <a:t>Wood, Digital Image Processing, </a:t>
            </a:r>
            <a:r>
              <a:rPr lang="en-US" sz="1000" dirty="0" smtClean="0"/>
              <a:t>3</a:t>
            </a:r>
            <a:r>
              <a:rPr lang="en-US" sz="1000" baseline="30000" dirty="0" smtClean="0"/>
              <a:t>rd</a:t>
            </a:r>
            <a:r>
              <a:rPr lang="en-US" sz="1000" dirty="0" smtClean="0"/>
              <a:t> Edition</a:t>
            </a:r>
            <a:r>
              <a:rPr lang="en-US" sz="1000" dirty="0"/>
              <a:t>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110727" y="376462"/>
            <a:ext cx="10058400" cy="115913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tx1"/>
                </a:solidFill>
                <a:ea typeface="ＭＳ Ｐゴシック" pitchFamily="-110" charset="-128"/>
              </a:rPr>
              <a:t>Brightness Adaptation of Human Eye : Optical illusion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506" y="1363581"/>
            <a:ext cx="4510216" cy="4487944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15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5019" y="1314342"/>
            <a:ext cx="7269816" cy="482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7942264" y="6461126"/>
            <a:ext cx="2725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/>
              <a:t>(Images from Rafael C. Gonzalez and Richard E. </a:t>
            </a:r>
          </a:p>
          <a:p>
            <a:r>
              <a:rPr lang="en-US" sz="1000"/>
              <a:t>Wood, Digital Image Processing, 2</a:t>
            </a:r>
            <a:r>
              <a:rPr lang="en-US" sz="1000" baseline="30000"/>
              <a:t>nd</a:t>
            </a:r>
            <a:r>
              <a:rPr lang="en-US" sz="1000"/>
              <a:t> Edition.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110727" y="376462"/>
            <a:ext cx="10058400" cy="6393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tx1"/>
                </a:solidFill>
                <a:ea typeface="ＭＳ Ｐゴシック" pitchFamily="-110" charset="-128"/>
              </a:rPr>
              <a:t>Visible Spectrum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62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2" cstate="print"/>
          <a:srcRect l="19153"/>
          <a:stretch>
            <a:fillRect/>
          </a:stretch>
        </p:blipFill>
        <p:spPr bwMode="auto">
          <a:xfrm>
            <a:off x="2572498" y="1229944"/>
            <a:ext cx="4648573" cy="5006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8250171" y="1675212"/>
            <a:ext cx="14141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dirty="0"/>
              <a:t>Single sensor</a:t>
            </a:r>
            <a:endParaRPr lang="th-TH" dirty="0"/>
          </a:p>
        </p:txBody>
      </p:sp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8335129" y="2854803"/>
            <a:ext cx="12442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dirty="0"/>
              <a:t>Line sensor</a:t>
            </a:r>
            <a:endParaRPr lang="th-TH" dirty="0"/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8351188" y="4572000"/>
            <a:ext cx="13554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/>
              <a:t>Array sensor</a:t>
            </a:r>
            <a:endParaRPr lang="th-TH"/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7848134" y="5892322"/>
            <a:ext cx="2725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dirty="0"/>
              <a:t>(Images from Rafael C. Gonzalez and Richard E. </a:t>
            </a:r>
          </a:p>
          <a:p>
            <a:r>
              <a:rPr lang="en-US" sz="1000" dirty="0"/>
              <a:t>Wood, Digital Image Processing, 2</a:t>
            </a:r>
            <a:r>
              <a:rPr lang="en-US" sz="1000" baseline="30000" dirty="0"/>
              <a:t>nd</a:t>
            </a:r>
            <a:r>
              <a:rPr lang="en-US" sz="1000" dirty="0"/>
              <a:t> Edition.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110727" y="376462"/>
            <a:ext cx="10058400" cy="6393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tx1"/>
                </a:solidFill>
                <a:ea typeface="ＭＳ Ｐゴシック" pitchFamily="-110" charset="-128"/>
              </a:rPr>
              <a:t>Image Sensors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44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330326"/>
            <a:ext cx="7772400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7942264" y="6461126"/>
            <a:ext cx="2725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/>
              <a:t>(Images from Rafael C. Gonzalez and Richard E. </a:t>
            </a:r>
          </a:p>
          <a:p>
            <a:r>
              <a:rPr lang="en-US" sz="1000"/>
              <a:t>Wood, Digital Image Processing, 2</a:t>
            </a:r>
            <a:r>
              <a:rPr lang="en-US" sz="1000" baseline="30000"/>
              <a:t>nd</a:t>
            </a:r>
            <a:r>
              <a:rPr lang="en-US" sz="1000"/>
              <a:t> Edition.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110727" y="376462"/>
            <a:ext cx="10058400" cy="6393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tx1"/>
                </a:solidFill>
                <a:ea typeface="ＭＳ Ｐゴシック" pitchFamily="-110" charset="-128"/>
              </a:rPr>
              <a:t>Image Sensors : Single Sensor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57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9" name="Picture 1027"/>
          <p:cNvPicPr>
            <a:picLocks noChangeAspect="1" noChangeArrowheads="1"/>
          </p:cNvPicPr>
          <p:nvPr/>
        </p:nvPicPr>
        <p:blipFill>
          <a:blip r:embed="rId2" cstate="print"/>
          <a:srcRect b="12021"/>
          <a:stretch>
            <a:fillRect/>
          </a:stretch>
        </p:blipFill>
        <p:spPr bwMode="auto">
          <a:xfrm>
            <a:off x="2514601" y="850823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6263" name="Text Box 1031"/>
          <p:cNvSpPr txBox="1">
            <a:spLocks noChangeArrowheads="1"/>
          </p:cNvSpPr>
          <p:nvPr/>
        </p:nvSpPr>
        <p:spPr bwMode="auto">
          <a:xfrm>
            <a:off x="6448426" y="5867401"/>
            <a:ext cx="3686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/>
              <a:t>Computerized Axial Tomography </a:t>
            </a:r>
            <a:endParaRPr lang="th-TH" sz="2000" dirty="0"/>
          </a:p>
        </p:txBody>
      </p:sp>
      <p:sp>
        <p:nvSpPr>
          <p:cNvPr id="96264" name="Text Box 1032"/>
          <p:cNvSpPr txBox="1">
            <a:spLocks noChangeArrowheads="1"/>
          </p:cNvSpPr>
          <p:nvPr/>
        </p:nvSpPr>
        <p:spPr bwMode="auto">
          <a:xfrm>
            <a:off x="2514601" y="5751474"/>
            <a:ext cx="2725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dirty="0"/>
              <a:t>(Images from Rafael C. Gonzalez and Richard E. </a:t>
            </a:r>
          </a:p>
          <a:p>
            <a:r>
              <a:rPr lang="en-US" sz="1000" dirty="0"/>
              <a:t>Wood, Digital Image Processing, 2</a:t>
            </a:r>
            <a:r>
              <a:rPr lang="en-US" sz="1000" baseline="30000" dirty="0"/>
              <a:t>nd</a:t>
            </a:r>
            <a:r>
              <a:rPr lang="en-US" sz="1000" dirty="0"/>
              <a:t> Edition.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110727" y="376462"/>
            <a:ext cx="10058400" cy="6393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tx1"/>
                </a:solidFill>
                <a:ea typeface="ＭＳ Ｐゴシック" pitchFamily="-110" charset="-128"/>
              </a:rPr>
              <a:t>Image Sensors : Line Sensor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60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852863" y="1408113"/>
            <a:ext cx="3511550" cy="2722562"/>
            <a:chOff x="1467" y="887"/>
            <a:chExt cx="2212" cy="1715"/>
          </a:xfrm>
        </p:grpSpPr>
        <p:pic>
          <p:nvPicPr>
            <p:cNvPr id="101379" name="Picture 3" descr="snowstorm5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67" y="887"/>
              <a:ext cx="2212" cy="1474"/>
            </a:xfrm>
            <a:prstGeom prst="rect">
              <a:avLst/>
            </a:prstGeom>
            <a:noFill/>
          </p:spPr>
        </p:pic>
        <p:sp>
          <p:nvSpPr>
            <p:cNvPr id="101380" name="Text Box 4"/>
            <p:cNvSpPr txBox="1">
              <a:spLocks noChangeArrowheads="1"/>
            </p:cNvSpPr>
            <p:nvPr/>
          </p:nvSpPr>
          <p:spPr bwMode="auto">
            <a:xfrm>
              <a:off x="1776" y="2352"/>
              <a:ext cx="181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Image “After snow storm”</a:t>
              </a:r>
            </a:p>
          </p:txBody>
        </p:sp>
      </p:grpSp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6778625" y="2941638"/>
            <a:ext cx="69850" cy="69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6848475" y="3011489"/>
            <a:ext cx="1212850" cy="1066800"/>
            <a:chOff x="3354" y="1897"/>
            <a:chExt cx="764" cy="672"/>
          </a:xfrm>
        </p:grpSpPr>
        <p:sp>
          <p:nvSpPr>
            <p:cNvPr id="101384" name="Line 8"/>
            <p:cNvSpPr>
              <a:spLocks noChangeShapeType="1"/>
            </p:cNvSpPr>
            <p:nvPr/>
          </p:nvSpPr>
          <p:spPr bwMode="auto">
            <a:xfrm flipH="1" flipV="1">
              <a:off x="3354" y="1897"/>
              <a:ext cx="351" cy="4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1385" name="Text Box 9"/>
            <p:cNvSpPr txBox="1">
              <a:spLocks noChangeArrowheads="1"/>
            </p:cNvSpPr>
            <p:nvPr/>
          </p:nvSpPr>
          <p:spPr bwMode="auto">
            <a:xfrm>
              <a:off x="3705" y="2336"/>
              <a:ext cx="41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/>
                <a:t>f</a:t>
              </a:r>
              <a:r>
                <a:rPr lang="en-US"/>
                <a:t>(</a:t>
              </a:r>
              <a:r>
                <a:rPr lang="en-US" i="1"/>
                <a:t>x</a:t>
              </a:r>
              <a:r>
                <a:rPr lang="en-US"/>
                <a:t>,</a:t>
              </a:r>
              <a:r>
                <a:rPr lang="en-US" i="1"/>
                <a:t>y</a:t>
              </a:r>
              <a:r>
                <a:rPr lang="en-US"/>
                <a:t>)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505200" y="1066800"/>
            <a:ext cx="4179888" cy="2927350"/>
            <a:chOff x="1248" y="668"/>
            <a:chExt cx="2633" cy="1844"/>
          </a:xfrm>
        </p:grpSpPr>
        <p:sp>
          <p:nvSpPr>
            <p:cNvPr id="101387" name="Line 11"/>
            <p:cNvSpPr>
              <a:spLocks noChangeShapeType="1"/>
            </p:cNvSpPr>
            <p:nvPr/>
          </p:nvSpPr>
          <p:spPr bwMode="auto">
            <a:xfrm>
              <a:off x="1467" y="887"/>
              <a:ext cx="241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1388" name="Line 12"/>
            <p:cNvSpPr>
              <a:spLocks noChangeShapeType="1"/>
            </p:cNvSpPr>
            <p:nvPr/>
          </p:nvSpPr>
          <p:spPr bwMode="auto">
            <a:xfrm>
              <a:off x="1467" y="887"/>
              <a:ext cx="0" cy="16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1389" name="Text Box 13"/>
            <p:cNvSpPr txBox="1">
              <a:spLocks noChangeArrowheads="1"/>
            </p:cNvSpPr>
            <p:nvPr/>
          </p:nvSpPr>
          <p:spPr bwMode="auto">
            <a:xfrm>
              <a:off x="3661" y="668"/>
              <a:ext cx="17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/>
                <a:t>x</a:t>
              </a:r>
            </a:p>
          </p:txBody>
        </p:sp>
        <p:sp>
          <p:nvSpPr>
            <p:cNvPr id="101390" name="Text Box 14"/>
            <p:cNvSpPr txBox="1">
              <a:spLocks noChangeArrowheads="1"/>
            </p:cNvSpPr>
            <p:nvPr/>
          </p:nvSpPr>
          <p:spPr bwMode="auto">
            <a:xfrm>
              <a:off x="1248" y="2204"/>
              <a:ext cx="18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/>
                <a:t>y</a:t>
              </a:r>
            </a:p>
          </p:txBody>
        </p:sp>
      </p:grpSp>
      <p:sp>
        <p:nvSpPr>
          <p:cNvPr id="101391" name="Text Box 15"/>
          <p:cNvSpPr txBox="1">
            <a:spLocks noChangeArrowheads="1"/>
          </p:cNvSpPr>
          <p:nvPr/>
        </p:nvSpPr>
        <p:spPr bwMode="auto">
          <a:xfrm>
            <a:off x="2620964" y="4191000"/>
            <a:ext cx="7285037" cy="17543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Wingdings" pitchFamily="2" charset="2"/>
                <a:sym typeface="Wingdings" pitchFamily="2" charset="2"/>
              </a:rPr>
              <a:t>w</a:t>
            </a:r>
            <a:r>
              <a:rPr lang="en-US" dirty="0"/>
              <a:t> </a:t>
            </a:r>
            <a:r>
              <a:rPr lang="en-US" b="1" dirty="0"/>
              <a:t>An image</a:t>
            </a:r>
            <a:r>
              <a:rPr lang="en-US" dirty="0"/>
              <a:t>: </a:t>
            </a:r>
            <a:r>
              <a:rPr lang="en-US" b="1" dirty="0"/>
              <a:t>a multidimensional function of spatial coordinates</a:t>
            </a:r>
            <a:r>
              <a:rPr lang="en-US" dirty="0"/>
              <a:t>.</a:t>
            </a:r>
          </a:p>
          <a:p>
            <a:r>
              <a:rPr lang="en-US" dirty="0">
                <a:solidFill>
                  <a:srgbClr val="FF0000"/>
                </a:solidFill>
                <a:latin typeface="Wingdings" pitchFamily="2" charset="2"/>
                <a:sym typeface="Wingdings" pitchFamily="2" charset="2"/>
              </a:rPr>
              <a:t>w</a:t>
            </a:r>
            <a:r>
              <a:rPr lang="en-US" dirty="0"/>
              <a:t> </a:t>
            </a:r>
            <a:r>
              <a:rPr lang="en-US" b="1" dirty="0"/>
              <a:t>Spatial coordinate</a:t>
            </a:r>
            <a:r>
              <a:rPr lang="en-US" dirty="0"/>
              <a:t>: (</a:t>
            </a:r>
            <a:r>
              <a:rPr lang="en-US" i="1" dirty="0" err="1"/>
              <a:t>x</a:t>
            </a:r>
            <a:r>
              <a:rPr lang="en-US" dirty="0" err="1"/>
              <a:t>,</a:t>
            </a:r>
            <a:r>
              <a:rPr lang="en-US" i="1" dirty="0" err="1"/>
              <a:t>y</a:t>
            </a:r>
            <a:r>
              <a:rPr lang="en-US" dirty="0"/>
              <a:t>) for 2D case such as photograph, </a:t>
            </a:r>
          </a:p>
          <a:p>
            <a:r>
              <a:rPr lang="en-US" dirty="0"/>
              <a:t>		       (</a:t>
            </a:r>
            <a:r>
              <a:rPr lang="en-US" i="1" dirty="0" err="1"/>
              <a:t>x</a:t>
            </a:r>
            <a:r>
              <a:rPr lang="en-US" dirty="0" err="1"/>
              <a:t>,</a:t>
            </a:r>
            <a:r>
              <a:rPr lang="en-US" i="1" dirty="0" err="1"/>
              <a:t>y</a:t>
            </a:r>
            <a:r>
              <a:rPr lang="en-US" dirty="0" err="1"/>
              <a:t>,</a:t>
            </a:r>
            <a:r>
              <a:rPr lang="en-US" i="1" dirty="0" err="1"/>
              <a:t>z</a:t>
            </a:r>
            <a:r>
              <a:rPr lang="en-US" dirty="0"/>
              <a:t>) for 3D case such as CT scan images</a:t>
            </a:r>
          </a:p>
          <a:p>
            <a:r>
              <a:rPr lang="en-US" dirty="0"/>
              <a:t>		       (</a:t>
            </a:r>
            <a:r>
              <a:rPr lang="en-US" i="1" dirty="0" err="1"/>
              <a:t>x</a:t>
            </a:r>
            <a:r>
              <a:rPr lang="en-US" dirty="0" err="1"/>
              <a:t>,</a:t>
            </a:r>
            <a:r>
              <a:rPr lang="en-US" i="1" dirty="0" err="1"/>
              <a:t>y</a:t>
            </a:r>
            <a:r>
              <a:rPr lang="en-US" dirty="0" err="1"/>
              <a:t>,</a:t>
            </a:r>
            <a:r>
              <a:rPr lang="en-US" i="1" dirty="0" err="1"/>
              <a:t>t</a:t>
            </a:r>
            <a:r>
              <a:rPr lang="en-US" dirty="0"/>
              <a:t>) for movies </a:t>
            </a:r>
          </a:p>
          <a:p>
            <a:r>
              <a:rPr lang="en-US" dirty="0">
                <a:latin typeface="Wingdings" pitchFamily="2" charset="2"/>
                <a:sym typeface="Wingdings" pitchFamily="2" charset="2"/>
              </a:rPr>
              <a:t>w</a:t>
            </a:r>
            <a:r>
              <a:rPr lang="en-US" dirty="0"/>
              <a:t> The function </a:t>
            </a:r>
            <a:r>
              <a:rPr lang="en-US" i="1" dirty="0"/>
              <a:t>f </a:t>
            </a:r>
            <a:r>
              <a:rPr lang="en-US" dirty="0"/>
              <a:t>may represent intensity (for monochrome images)</a:t>
            </a:r>
          </a:p>
          <a:p>
            <a:r>
              <a:rPr lang="en-US" dirty="0"/>
              <a:t>    or color (for color images) or other associated values.</a:t>
            </a: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2667000" y="1447801"/>
            <a:ext cx="1143000" cy="979488"/>
            <a:chOff x="720" y="912"/>
            <a:chExt cx="720" cy="617"/>
          </a:xfrm>
        </p:grpSpPr>
        <p:sp>
          <p:nvSpPr>
            <p:cNvPr id="101393" name="Text Box 17"/>
            <p:cNvSpPr txBox="1">
              <a:spLocks noChangeArrowheads="1"/>
            </p:cNvSpPr>
            <p:nvPr/>
          </p:nvSpPr>
          <p:spPr bwMode="auto">
            <a:xfrm>
              <a:off x="720" y="1296"/>
              <a:ext cx="47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Origin</a:t>
              </a:r>
            </a:p>
          </p:txBody>
        </p:sp>
        <p:sp>
          <p:nvSpPr>
            <p:cNvPr id="101394" name="Line 18"/>
            <p:cNvSpPr>
              <a:spLocks noChangeShapeType="1"/>
            </p:cNvSpPr>
            <p:nvPr/>
          </p:nvSpPr>
          <p:spPr bwMode="auto">
            <a:xfrm flipV="1">
              <a:off x="1104" y="912"/>
              <a:ext cx="336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110727" y="376462"/>
            <a:ext cx="10058400" cy="6393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tx1"/>
                </a:solidFill>
                <a:ea typeface="ＭＳ Ｐゴシック" pitchFamily="-110" charset="-128"/>
              </a:rPr>
              <a:t>Fundamentals of Digital Images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43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1026"/>
          <p:cNvPicPr>
            <a:picLocks noChangeAspect="1" noChangeArrowheads="1"/>
          </p:cNvPicPr>
          <p:nvPr/>
        </p:nvPicPr>
        <p:blipFill>
          <a:blip r:embed="rId3" cstate="print"/>
          <a:srcRect r="32353"/>
          <a:stretch>
            <a:fillRect/>
          </a:stretch>
        </p:blipFill>
        <p:spPr bwMode="auto">
          <a:xfrm>
            <a:off x="3639862" y="2012578"/>
            <a:ext cx="5257800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3908" name="Text Box 1028"/>
          <p:cNvSpPr txBox="1">
            <a:spLocks noChangeArrowheads="1"/>
          </p:cNvSpPr>
          <p:nvPr/>
        </p:nvSpPr>
        <p:spPr bwMode="auto">
          <a:xfrm>
            <a:off x="9139053" y="5855915"/>
            <a:ext cx="2725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dirty="0"/>
              <a:t>(Images from Rafael C. Gonzalez and Richard E. </a:t>
            </a:r>
          </a:p>
          <a:p>
            <a:r>
              <a:rPr lang="en-US" sz="1000" dirty="0"/>
              <a:t>Wood, Digital Image Processing, 2</a:t>
            </a:r>
            <a:r>
              <a:rPr lang="en-US" sz="1000" baseline="30000" dirty="0"/>
              <a:t>nd</a:t>
            </a:r>
            <a:r>
              <a:rPr lang="en-US" sz="1000" dirty="0"/>
              <a:t> Edition.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83833" y="820215"/>
            <a:ext cx="10058400" cy="6393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tx1"/>
                </a:solidFill>
                <a:ea typeface="ＭＳ Ｐゴシック" pitchFamily="-110" charset="-128"/>
              </a:rPr>
              <a:t>Conventional Coordinate for Image Representation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54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188734" y="925843"/>
            <a:ext cx="44961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>
                <a:latin typeface="+mj-lt"/>
                <a:cs typeface="Arial" charset="0"/>
              </a:rPr>
              <a:t>Basic Relationship of Pixels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4030663" y="1859242"/>
            <a:ext cx="29575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4021137" y="1860830"/>
            <a:ext cx="0" cy="2151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6973888" y="1376364"/>
            <a:ext cx="296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i="1"/>
              <a:t>x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3600428" y="3779838"/>
            <a:ext cx="3000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i="1"/>
              <a:t>y</a:t>
            </a:r>
          </a:p>
        </p:txBody>
      </p:sp>
      <p:sp>
        <p:nvSpPr>
          <p:cNvPr id="23584" name="Text Box 32"/>
          <p:cNvSpPr txBox="1">
            <a:spLocks noChangeArrowheads="1"/>
          </p:cNvSpPr>
          <p:nvPr/>
        </p:nvSpPr>
        <p:spPr bwMode="auto">
          <a:xfrm>
            <a:off x="3357563" y="1734670"/>
            <a:ext cx="669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dirty="0"/>
              <a:t>(0,0)</a:t>
            </a:r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5788975" y="5954713"/>
            <a:ext cx="306038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/>
              <a:t>Conventional indexing method</a:t>
            </a:r>
          </a:p>
        </p:txBody>
      </p:sp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4391025" y="2036764"/>
            <a:ext cx="3694112" cy="3665537"/>
            <a:chOff x="1035" y="1283"/>
            <a:chExt cx="2327" cy="2309"/>
          </a:xfrm>
        </p:grpSpPr>
        <p:grpSp>
          <p:nvGrpSpPr>
            <p:cNvPr id="3" name="Group 45"/>
            <p:cNvGrpSpPr>
              <a:grpSpLocks/>
            </p:cNvGrpSpPr>
            <p:nvPr/>
          </p:nvGrpSpPr>
          <p:grpSpPr bwMode="auto">
            <a:xfrm>
              <a:off x="1162" y="1283"/>
              <a:ext cx="2032" cy="2309"/>
              <a:chOff x="1162" y="1372"/>
              <a:chExt cx="2032" cy="2168"/>
            </a:xfrm>
          </p:grpSpPr>
          <p:sp>
            <p:nvSpPr>
              <p:cNvPr id="23593" name="Line 41"/>
              <p:cNvSpPr>
                <a:spLocks noChangeShapeType="1"/>
              </p:cNvSpPr>
              <p:nvPr/>
            </p:nvSpPr>
            <p:spPr bwMode="auto">
              <a:xfrm>
                <a:off x="1162" y="1372"/>
                <a:ext cx="0" cy="21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94" name="Line 42"/>
              <p:cNvSpPr>
                <a:spLocks noChangeShapeType="1"/>
              </p:cNvSpPr>
              <p:nvPr/>
            </p:nvSpPr>
            <p:spPr bwMode="auto">
              <a:xfrm>
                <a:off x="3194" y="1372"/>
                <a:ext cx="0" cy="21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95" name="Line 43"/>
              <p:cNvSpPr>
                <a:spLocks noChangeShapeType="1"/>
              </p:cNvSpPr>
              <p:nvPr/>
            </p:nvSpPr>
            <p:spPr bwMode="auto">
              <a:xfrm>
                <a:off x="2516" y="1372"/>
                <a:ext cx="0" cy="21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96" name="Line 44"/>
              <p:cNvSpPr>
                <a:spLocks noChangeShapeType="1"/>
              </p:cNvSpPr>
              <p:nvPr/>
            </p:nvSpPr>
            <p:spPr bwMode="auto">
              <a:xfrm>
                <a:off x="1839" y="1372"/>
                <a:ext cx="0" cy="21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51"/>
            <p:cNvGrpSpPr>
              <a:grpSpLocks/>
            </p:cNvGrpSpPr>
            <p:nvPr/>
          </p:nvGrpSpPr>
          <p:grpSpPr bwMode="auto">
            <a:xfrm>
              <a:off x="1035" y="1412"/>
              <a:ext cx="2327" cy="2032"/>
              <a:chOff x="1035" y="1412"/>
              <a:chExt cx="2327" cy="2032"/>
            </a:xfrm>
          </p:grpSpPr>
          <p:sp>
            <p:nvSpPr>
              <p:cNvPr id="23568" name="Text Box 16"/>
              <p:cNvSpPr txBox="1">
                <a:spLocks noChangeArrowheads="1"/>
              </p:cNvSpPr>
              <p:nvPr/>
            </p:nvSpPr>
            <p:spPr bwMode="auto">
              <a:xfrm>
                <a:off x="1972" y="2288"/>
                <a:ext cx="40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(</a:t>
                </a:r>
                <a:r>
                  <a:rPr lang="en-US" sz="2000" i="1"/>
                  <a:t>x</a:t>
                </a:r>
                <a:r>
                  <a:rPr lang="en-US" sz="2000"/>
                  <a:t>,</a:t>
                </a:r>
                <a:r>
                  <a:rPr lang="en-US" sz="2000" i="1"/>
                  <a:t>y</a:t>
                </a:r>
                <a:r>
                  <a:rPr lang="en-US" sz="2000"/>
                  <a:t>)</a:t>
                </a:r>
              </a:p>
            </p:txBody>
          </p:sp>
          <p:sp>
            <p:nvSpPr>
              <p:cNvPr id="23569" name="Text Box 17"/>
              <p:cNvSpPr txBox="1">
                <a:spLocks noChangeArrowheads="1"/>
              </p:cNvSpPr>
              <p:nvPr/>
            </p:nvSpPr>
            <p:spPr bwMode="auto">
              <a:xfrm>
                <a:off x="2576" y="2288"/>
                <a:ext cx="561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(</a:t>
                </a:r>
                <a:r>
                  <a:rPr lang="en-US" sz="2000" i="1"/>
                  <a:t>x+1</a:t>
                </a:r>
                <a:r>
                  <a:rPr lang="en-US" sz="2000"/>
                  <a:t>,</a:t>
                </a:r>
                <a:r>
                  <a:rPr lang="en-US" sz="2000" i="1"/>
                  <a:t>y</a:t>
                </a:r>
                <a:r>
                  <a:rPr lang="en-US" sz="2000"/>
                  <a:t>)</a:t>
                </a:r>
              </a:p>
            </p:txBody>
          </p:sp>
          <p:sp>
            <p:nvSpPr>
              <p:cNvPr id="23570" name="Text Box 18"/>
              <p:cNvSpPr txBox="1">
                <a:spLocks noChangeArrowheads="1"/>
              </p:cNvSpPr>
              <p:nvPr/>
            </p:nvSpPr>
            <p:spPr bwMode="auto">
              <a:xfrm>
                <a:off x="1235" y="2288"/>
                <a:ext cx="53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(</a:t>
                </a:r>
                <a:r>
                  <a:rPr lang="en-US" sz="2000" i="1"/>
                  <a:t>x-1</a:t>
                </a:r>
                <a:r>
                  <a:rPr lang="en-US" sz="2000"/>
                  <a:t>,</a:t>
                </a:r>
                <a:r>
                  <a:rPr lang="en-US" sz="2000" i="1"/>
                  <a:t>y</a:t>
                </a:r>
                <a:r>
                  <a:rPr lang="en-US" sz="2000"/>
                  <a:t>)</a:t>
                </a:r>
              </a:p>
            </p:txBody>
          </p:sp>
          <p:sp>
            <p:nvSpPr>
              <p:cNvPr id="23571" name="Text Box 19"/>
              <p:cNvSpPr txBox="1">
                <a:spLocks noChangeArrowheads="1"/>
              </p:cNvSpPr>
              <p:nvPr/>
            </p:nvSpPr>
            <p:spPr bwMode="auto">
              <a:xfrm>
                <a:off x="1905" y="1612"/>
                <a:ext cx="53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(</a:t>
                </a:r>
                <a:r>
                  <a:rPr lang="en-US" sz="2000" i="1"/>
                  <a:t>x</a:t>
                </a:r>
                <a:r>
                  <a:rPr lang="en-US" sz="2000"/>
                  <a:t>,</a:t>
                </a:r>
                <a:r>
                  <a:rPr lang="en-US" sz="2000" i="1"/>
                  <a:t>y-1</a:t>
                </a:r>
                <a:r>
                  <a:rPr lang="en-US" sz="2000"/>
                  <a:t>)</a:t>
                </a:r>
              </a:p>
            </p:txBody>
          </p:sp>
          <p:sp>
            <p:nvSpPr>
              <p:cNvPr id="23572" name="Text Box 20"/>
              <p:cNvSpPr txBox="1">
                <a:spLocks noChangeArrowheads="1"/>
              </p:cNvSpPr>
              <p:nvPr/>
            </p:nvSpPr>
            <p:spPr bwMode="auto">
              <a:xfrm>
                <a:off x="1894" y="2978"/>
                <a:ext cx="561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(</a:t>
                </a:r>
                <a:r>
                  <a:rPr lang="en-US" sz="2000" i="1"/>
                  <a:t>x</a:t>
                </a:r>
                <a:r>
                  <a:rPr lang="en-US" sz="2000"/>
                  <a:t>,</a:t>
                </a:r>
                <a:r>
                  <a:rPr lang="en-US" sz="2000" i="1"/>
                  <a:t>y+1</a:t>
                </a:r>
                <a:r>
                  <a:rPr lang="en-US" sz="2000"/>
                  <a:t>)</a:t>
                </a:r>
              </a:p>
            </p:txBody>
          </p:sp>
          <p:sp>
            <p:nvSpPr>
              <p:cNvPr id="23573" name="Text Box 21"/>
              <p:cNvSpPr txBox="1">
                <a:spLocks noChangeArrowheads="1"/>
              </p:cNvSpPr>
              <p:nvPr/>
            </p:nvSpPr>
            <p:spPr bwMode="auto">
              <a:xfrm>
                <a:off x="2510" y="1612"/>
                <a:ext cx="692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(</a:t>
                </a:r>
                <a:r>
                  <a:rPr lang="en-US" sz="2000" i="1"/>
                  <a:t>x+1</a:t>
                </a:r>
                <a:r>
                  <a:rPr lang="en-US" sz="2000"/>
                  <a:t>,</a:t>
                </a:r>
                <a:r>
                  <a:rPr lang="en-US" sz="2000" i="1"/>
                  <a:t>y-1</a:t>
                </a:r>
                <a:r>
                  <a:rPr lang="en-US" sz="2000"/>
                  <a:t>)</a:t>
                </a:r>
              </a:p>
            </p:txBody>
          </p:sp>
          <p:sp>
            <p:nvSpPr>
              <p:cNvPr id="23574" name="Text Box 22"/>
              <p:cNvSpPr txBox="1">
                <a:spLocks noChangeArrowheads="1"/>
              </p:cNvSpPr>
              <p:nvPr/>
            </p:nvSpPr>
            <p:spPr bwMode="auto">
              <a:xfrm>
                <a:off x="1169" y="1612"/>
                <a:ext cx="67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(</a:t>
                </a:r>
                <a:r>
                  <a:rPr lang="en-US" sz="2000" i="1"/>
                  <a:t>x-1</a:t>
                </a:r>
                <a:r>
                  <a:rPr lang="en-US" sz="2000"/>
                  <a:t>,</a:t>
                </a:r>
                <a:r>
                  <a:rPr lang="en-US" sz="2000" i="1"/>
                  <a:t>y-1</a:t>
                </a:r>
                <a:r>
                  <a:rPr lang="en-US" sz="2000"/>
                  <a:t>)</a:t>
                </a:r>
              </a:p>
            </p:txBody>
          </p:sp>
          <p:sp>
            <p:nvSpPr>
              <p:cNvPr id="23575" name="Text Box 23"/>
              <p:cNvSpPr txBox="1">
                <a:spLocks noChangeArrowheads="1"/>
              </p:cNvSpPr>
              <p:nvPr/>
            </p:nvSpPr>
            <p:spPr bwMode="auto">
              <a:xfrm>
                <a:off x="1158" y="2978"/>
                <a:ext cx="692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(</a:t>
                </a:r>
                <a:r>
                  <a:rPr lang="en-US" sz="2000" i="1"/>
                  <a:t>x-1</a:t>
                </a:r>
                <a:r>
                  <a:rPr lang="en-US" sz="2000"/>
                  <a:t>,</a:t>
                </a:r>
                <a:r>
                  <a:rPr lang="en-US" sz="2000" i="1"/>
                  <a:t>y+1</a:t>
                </a:r>
                <a:r>
                  <a:rPr lang="en-US" sz="2000"/>
                  <a:t>)</a:t>
                </a:r>
              </a:p>
            </p:txBody>
          </p:sp>
          <p:sp>
            <p:nvSpPr>
              <p:cNvPr id="23576" name="Text Box 24"/>
              <p:cNvSpPr txBox="1">
                <a:spLocks noChangeArrowheads="1"/>
              </p:cNvSpPr>
              <p:nvPr/>
            </p:nvSpPr>
            <p:spPr bwMode="auto">
              <a:xfrm>
                <a:off x="2494" y="2978"/>
                <a:ext cx="723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(</a:t>
                </a:r>
                <a:r>
                  <a:rPr lang="en-US" sz="2000" i="1"/>
                  <a:t>x+1</a:t>
                </a:r>
                <a:r>
                  <a:rPr lang="en-US" sz="2000"/>
                  <a:t>,</a:t>
                </a:r>
                <a:r>
                  <a:rPr lang="en-US" sz="2000" i="1"/>
                  <a:t>y+1</a:t>
                </a:r>
                <a:r>
                  <a:rPr lang="en-US" sz="2000"/>
                  <a:t>)</a:t>
                </a:r>
              </a:p>
            </p:txBody>
          </p:sp>
          <p:grpSp>
            <p:nvGrpSpPr>
              <p:cNvPr id="5" name="Group 46"/>
              <p:cNvGrpSpPr>
                <a:grpSpLocks/>
              </p:cNvGrpSpPr>
              <p:nvPr/>
            </p:nvGrpSpPr>
            <p:grpSpPr bwMode="auto">
              <a:xfrm rot="-5400000">
                <a:off x="1183" y="1264"/>
                <a:ext cx="2032" cy="2327"/>
                <a:chOff x="1162" y="1372"/>
                <a:chExt cx="2032" cy="2168"/>
              </a:xfrm>
            </p:grpSpPr>
            <p:sp>
              <p:nvSpPr>
                <p:cNvPr id="23599" name="Line 47"/>
                <p:cNvSpPr>
                  <a:spLocks noChangeShapeType="1"/>
                </p:cNvSpPr>
                <p:nvPr/>
              </p:nvSpPr>
              <p:spPr bwMode="auto">
                <a:xfrm>
                  <a:off x="1162" y="1372"/>
                  <a:ext cx="0" cy="21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00" name="Line 48"/>
                <p:cNvSpPr>
                  <a:spLocks noChangeShapeType="1"/>
                </p:cNvSpPr>
                <p:nvPr/>
              </p:nvSpPr>
              <p:spPr bwMode="auto">
                <a:xfrm>
                  <a:off x="3194" y="1372"/>
                  <a:ext cx="0" cy="21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01" name="Line 49"/>
                <p:cNvSpPr>
                  <a:spLocks noChangeShapeType="1"/>
                </p:cNvSpPr>
                <p:nvPr/>
              </p:nvSpPr>
              <p:spPr bwMode="auto">
                <a:xfrm>
                  <a:off x="2516" y="1372"/>
                  <a:ext cx="0" cy="21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02" name="Line 50"/>
                <p:cNvSpPr>
                  <a:spLocks noChangeShapeType="1"/>
                </p:cNvSpPr>
                <p:nvPr/>
              </p:nvSpPr>
              <p:spPr bwMode="auto">
                <a:xfrm>
                  <a:off x="1839" y="1372"/>
                  <a:ext cx="0" cy="21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6839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169268" y="254109"/>
            <a:ext cx="29733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latin typeface="+mj-lt"/>
                <a:cs typeface="Arial" charset="0"/>
              </a:rPr>
              <a:t>Neighbors of a Pixel</a:t>
            </a:r>
          </a:p>
        </p:txBody>
      </p:sp>
      <p:sp>
        <p:nvSpPr>
          <p:cNvPr id="26715" name="Line 91"/>
          <p:cNvSpPr>
            <a:spLocks noChangeShapeType="1"/>
          </p:cNvSpPr>
          <p:nvPr/>
        </p:nvSpPr>
        <p:spPr bwMode="auto">
          <a:xfrm>
            <a:off x="2838450" y="1925638"/>
            <a:ext cx="0" cy="290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716" name="Line 92"/>
          <p:cNvSpPr>
            <a:spLocks noChangeShapeType="1"/>
          </p:cNvSpPr>
          <p:nvPr/>
        </p:nvSpPr>
        <p:spPr bwMode="auto">
          <a:xfrm>
            <a:off x="5395913" y="1925638"/>
            <a:ext cx="0" cy="290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717" name="Line 93"/>
          <p:cNvSpPr>
            <a:spLocks noChangeShapeType="1"/>
          </p:cNvSpPr>
          <p:nvPr/>
        </p:nvSpPr>
        <p:spPr bwMode="auto">
          <a:xfrm>
            <a:off x="4541838" y="1925638"/>
            <a:ext cx="0" cy="290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718" name="Line 94"/>
          <p:cNvSpPr>
            <a:spLocks noChangeShapeType="1"/>
          </p:cNvSpPr>
          <p:nvPr/>
        </p:nvSpPr>
        <p:spPr bwMode="auto">
          <a:xfrm>
            <a:off x="3690938" y="1925638"/>
            <a:ext cx="0" cy="290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720" name="Text Box 96"/>
          <p:cNvSpPr txBox="1">
            <a:spLocks noChangeArrowheads="1"/>
          </p:cNvSpPr>
          <p:nvPr/>
        </p:nvSpPr>
        <p:spPr bwMode="auto">
          <a:xfrm>
            <a:off x="3970416" y="3263901"/>
            <a:ext cx="279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 i="1"/>
              <a:t>p</a:t>
            </a:r>
          </a:p>
        </p:txBody>
      </p:sp>
      <p:grpSp>
        <p:nvGrpSpPr>
          <p:cNvPr id="2" name="Group 124"/>
          <p:cNvGrpSpPr>
            <a:grpSpLocks/>
          </p:cNvGrpSpPr>
          <p:nvPr/>
        </p:nvGrpSpPr>
        <p:grpSpPr bwMode="auto">
          <a:xfrm>
            <a:off x="4549776" y="2946401"/>
            <a:ext cx="842963" cy="842963"/>
            <a:chOff x="1638" y="1856"/>
            <a:chExt cx="531" cy="531"/>
          </a:xfrm>
        </p:grpSpPr>
        <p:sp>
          <p:nvSpPr>
            <p:cNvPr id="26737" name="Rectangle 113"/>
            <p:cNvSpPr>
              <a:spLocks noChangeArrowheads="1"/>
            </p:cNvSpPr>
            <p:nvPr/>
          </p:nvSpPr>
          <p:spPr bwMode="auto">
            <a:xfrm>
              <a:off x="1638" y="1856"/>
              <a:ext cx="531" cy="53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21" name="Text Box 97"/>
            <p:cNvSpPr txBox="1">
              <a:spLocks noChangeArrowheads="1"/>
            </p:cNvSpPr>
            <p:nvPr/>
          </p:nvSpPr>
          <p:spPr bwMode="auto">
            <a:xfrm>
              <a:off x="1680" y="2056"/>
              <a:ext cx="44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/>
                <a:t>(</a:t>
              </a:r>
              <a:r>
                <a:rPr lang="en-US" sz="1400" b="1" i="1"/>
                <a:t>x+1</a:t>
              </a:r>
              <a:r>
                <a:rPr lang="en-US" sz="1400" b="1"/>
                <a:t>,</a:t>
              </a:r>
              <a:r>
                <a:rPr lang="en-US" sz="1400" b="1" i="1"/>
                <a:t>y</a:t>
              </a:r>
              <a:r>
                <a:rPr lang="en-US" sz="1400" b="1"/>
                <a:t>)</a:t>
              </a:r>
            </a:p>
          </p:txBody>
        </p:sp>
      </p:grpSp>
      <p:grpSp>
        <p:nvGrpSpPr>
          <p:cNvPr id="3" name="Group 123"/>
          <p:cNvGrpSpPr>
            <a:grpSpLocks/>
          </p:cNvGrpSpPr>
          <p:nvPr/>
        </p:nvGrpSpPr>
        <p:grpSpPr bwMode="auto">
          <a:xfrm>
            <a:off x="2844801" y="2947988"/>
            <a:ext cx="842963" cy="842962"/>
            <a:chOff x="564" y="1857"/>
            <a:chExt cx="531" cy="531"/>
          </a:xfrm>
        </p:grpSpPr>
        <p:sp>
          <p:nvSpPr>
            <p:cNvPr id="26736" name="Rectangle 112"/>
            <p:cNvSpPr>
              <a:spLocks noChangeArrowheads="1"/>
            </p:cNvSpPr>
            <p:nvPr/>
          </p:nvSpPr>
          <p:spPr bwMode="auto">
            <a:xfrm>
              <a:off x="564" y="1857"/>
              <a:ext cx="531" cy="53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22" name="Text Box 98"/>
            <p:cNvSpPr txBox="1">
              <a:spLocks noChangeArrowheads="1"/>
            </p:cNvSpPr>
            <p:nvPr/>
          </p:nvSpPr>
          <p:spPr bwMode="auto">
            <a:xfrm>
              <a:off x="621" y="2056"/>
              <a:ext cx="41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/>
                <a:t>(</a:t>
              </a:r>
              <a:r>
                <a:rPr lang="en-US" sz="1400" b="1" i="1"/>
                <a:t>x-1</a:t>
              </a:r>
              <a:r>
                <a:rPr lang="en-US" sz="1400" b="1"/>
                <a:t>,</a:t>
              </a:r>
              <a:r>
                <a:rPr lang="en-US" sz="1400" b="1" i="1"/>
                <a:t>y</a:t>
              </a:r>
              <a:r>
                <a:rPr lang="en-US" sz="1400" b="1"/>
                <a:t>)</a:t>
              </a:r>
            </a:p>
          </p:txBody>
        </p:sp>
      </p:grpSp>
      <p:grpSp>
        <p:nvGrpSpPr>
          <p:cNvPr id="4" name="Group 122"/>
          <p:cNvGrpSpPr>
            <a:grpSpLocks/>
          </p:cNvGrpSpPr>
          <p:nvPr/>
        </p:nvGrpSpPr>
        <p:grpSpPr bwMode="auto">
          <a:xfrm>
            <a:off x="3697288" y="2093913"/>
            <a:ext cx="842962" cy="842962"/>
            <a:chOff x="1101" y="1319"/>
            <a:chExt cx="531" cy="531"/>
          </a:xfrm>
        </p:grpSpPr>
        <p:sp>
          <p:nvSpPr>
            <p:cNvPr id="26735" name="Rectangle 111"/>
            <p:cNvSpPr>
              <a:spLocks noChangeArrowheads="1"/>
            </p:cNvSpPr>
            <p:nvPr/>
          </p:nvSpPr>
          <p:spPr bwMode="auto">
            <a:xfrm>
              <a:off x="1101" y="1319"/>
              <a:ext cx="531" cy="53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23" name="Text Box 99"/>
            <p:cNvSpPr txBox="1">
              <a:spLocks noChangeArrowheads="1"/>
            </p:cNvSpPr>
            <p:nvPr/>
          </p:nvSpPr>
          <p:spPr bwMode="auto">
            <a:xfrm>
              <a:off x="1153" y="1520"/>
              <a:ext cx="41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/>
                <a:t>(</a:t>
              </a:r>
              <a:r>
                <a:rPr lang="en-US" sz="1400" b="1" i="1"/>
                <a:t>x</a:t>
              </a:r>
              <a:r>
                <a:rPr lang="en-US" sz="1400" b="1"/>
                <a:t>,</a:t>
              </a:r>
              <a:r>
                <a:rPr lang="en-US" sz="1400" b="1" i="1"/>
                <a:t>y-1</a:t>
              </a:r>
              <a:r>
                <a:rPr lang="en-US" sz="1400" b="1"/>
                <a:t>)</a:t>
              </a:r>
            </a:p>
          </p:txBody>
        </p:sp>
      </p:grpSp>
      <p:grpSp>
        <p:nvGrpSpPr>
          <p:cNvPr id="5" name="Group 125"/>
          <p:cNvGrpSpPr>
            <a:grpSpLocks/>
          </p:cNvGrpSpPr>
          <p:nvPr/>
        </p:nvGrpSpPr>
        <p:grpSpPr bwMode="auto">
          <a:xfrm>
            <a:off x="3697288" y="3798888"/>
            <a:ext cx="842962" cy="842962"/>
            <a:chOff x="1101" y="2393"/>
            <a:chExt cx="531" cy="531"/>
          </a:xfrm>
        </p:grpSpPr>
        <p:sp>
          <p:nvSpPr>
            <p:cNvPr id="26734" name="Rectangle 110"/>
            <p:cNvSpPr>
              <a:spLocks noChangeArrowheads="1"/>
            </p:cNvSpPr>
            <p:nvPr/>
          </p:nvSpPr>
          <p:spPr bwMode="auto">
            <a:xfrm>
              <a:off x="1101" y="2393"/>
              <a:ext cx="531" cy="53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24" name="Text Box 100"/>
            <p:cNvSpPr txBox="1">
              <a:spLocks noChangeArrowheads="1"/>
            </p:cNvSpPr>
            <p:nvPr/>
          </p:nvSpPr>
          <p:spPr bwMode="auto">
            <a:xfrm>
              <a:off x="1139" y="2603"/>
              <a:ext cx="44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/>
                <a:t>(</a:t>
              </a:r>
              <a:r>
                <a:rPr lang="en-US" sz="1400" b="1" i="1"/>
                <a:t>x</a:t>
              </a:r>
              <a:r>
                <a:rPr lang="en-US" sz="1400" b="1"/>
                <a:t>,</a:t>
              </a:r>
              <a:r>
                <a:rPr lang="en-US" sz="1400" b="1" i="1"/>
                <a:t>y+1</a:t>
              </a:r>
              <a:r>
                <a:rPr lang="en-US" sz="1400" b="1"/>
                <a:t>)</a:t>
              </a:r>
            </a:p>
          </p:txBody>
        </p:sp>
      </p:grpSp>
      <p:grpSp>
        <p:nvGrpSpPr>
          <p:cNvPr id="6" name="Group 105"/>
          <p:cNvGrpSpPr>
            <a:grpSpLocks/>
          </p:cNvGrpSpPr>
          <p:nvPr/>
        </p:nvGrpSpPr>
        <p:grpSpPr bwMode="auto">
          <a:xfrm rot="-5400000">
            <a:off x="2863057" y="1902620"/>
            <a:ext cx="2559050" cy="2928937"/>
            <a:chOff x="1162" y="1372"/>
            <a:chExt cx="2032" cy="2168"/>
          </a:xfrm>
        </p:grpSpPr>
        <p:sp>
          <p:nvSpPr>
            <p:cNvPr id="26730" name="Line 106"/>
            <p:cNvSpPr>
              <a:spLocks noChangeShapeType="1"/>
            </p:cNvSpPr>
            <p:nvPr/>
          </p:nvSpPr>
          <p:spPr bwMode="auto">
            <a:xfrm>
              <a:off x="1162" y="1372"/>
              <a:ext cx="0" cy="2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731" name="Line 107"/>
            <p:cNvSpPr>
              <a:spLocks noChangeShapeType="1"/>
            </p:cNvSpPr>
            <p:nvPr/>
          </p:nvSpPr>
          <p:spPr bwMode="auto">
            <a:xfrm>
              <a:off x="3194" y="1372"/>
              <a:ext cx="0" cy="2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732" name="Line 108"/>
            <p:cNvSpPr>
              <a:spLocks noChangeShapeType="1"/>
            </p:cNvSpPr>
            <p:nvPr/>
          </p:nvSpPr>
          <p:spPr bwMode="auto">
            <a:xfrm>
              <a:off x="2516" y="1372"/>
              <a:ext cx="0" cy="2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733" name="Line 109"/>
            <p:cNvSpPr>
              <a:spLocks noChangeShapeType="1"/>
            </p:cNvSpPr>
            <p:nvPr/>
          </p:nvSpPr>
          <p:spPr bwMode="auto">
            <a:xfrm>
              <a:off x="1839" y="1372"/>
              <a:ext cx="0" cy="2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738" name="Text Box 114"/>
          <p:cNvSpPr txBox="1">
            <a:spLocks noChangeArrowheads="1"/>
          </p:cNvSpPr>
          <p:nvPr/>
        </p:nvSpPr>
        <p:spPr bwMode="auto">
          <a:xfrm>
            <a:off x="6915151" y="2171701"/>
            <a:ext cx="2754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/>
              <a:t>4-neighbors of </a:t>
            </a:r>
            <a:r>
              <a:rPr lang="en-US" sz="2800" b="1" i="1"/>
              <a:t>p</a:t>
            </a:r>
            <a:r>
              <a:rPr lang="en-US" sz="2800" b="1"/>
              <a:t>:</a:t>
            </a:r>
          </a:p>
        </p:txBody>
      </p:sp>
      <p:grpSp>
        <p:nvGrpSpPr>
          <p:cNvPr id="7" name="Group 126"/>
          <p:cNvGrpSpPr>
            <a:grpSpLocks/>
          </p:cNvGrpSpPr>
          <p:nvPr/>
        </p:nvGrpSpPr>
        <p:grpSpPr bwMode="auto">
          <a:xfrm>
            <a:off x="6010275" y="3152776"/>
            <a:ext cx="3074988" cy="1376363"/>
            <a:chOff x="2558" y="1986"/>
            <a:chExt cx="1937" cy="867"/>
          </a:xfrm>
        </p:grpSpPr>
        <p:sp>
          <p:nvSpPr>
            <p:cNvPr id="26739" name="Text Box 115"/>
            <p:cNvSpPr txBox="1">
              <a:spLocks noChangeArrowheads="1"/>
            </p:cNvSpPr>
            <p:nvPr/>
          </p:nvSpPr>
          <p:spPr bwMode="auto">
            <a:xfrm>
              <a:off x="2558" y="2237"/>
              <a:ext cx="83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3200" i="1"/>
                <a:t>N</a:t>
              </a:r>
              <a:r>
                <a:rPr lang="en-US" sz="3200" i="1" baseline="-25000"/>
                <a:t>4</a:t>
              </a:r>
              <a:r>
                <a:rPr lang="en-US" sz="3200"/>
                <a:t>(</a:t>
              </a:r>
              <a:r>
                <a:rPr lang="en-US" sz="3200" i="1"/>
                <a:t>p</a:t>
              </a:r>
              <a:r>
                <a:rPr lang="en-US" sz="3200"/>
                <a:t>)</a:t>
              </a:r>
              <a:r>
                <a:rPr lang="en-US" sz="2000"/>
                <a:t> = </a:t>
              </a:r>
            </a:p>
          </p:txBody>
        </p:sp>
        <p:sp>
          <p:nvSpPr>
            <p:cNvPr id="26740" name="AutoShape 116"/>
            <p:cNvSpPr>
              <a:spLocks/>
            </p:cNvSpPr>
            <p:nvPr/>
          </p:nvSpPr>
          <p:spPr bwMode="auto">
            <a:xfrm>
              <a:off x="3484" y="1986"/>
              <a:ext cx="136" cy="867"/>
            </a:xfrm>
            <a:prstGeom prst="leftBrace">
              <a:avLst>
                <a:gd name="adj1" fmla="val 5312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41" name="AutoShape 117"/>
            <p:cNvSpPr>
              <a:spLocks/>
            </p:cNvSpPr>
            <p:nvPr/>
          </p:nvSpPr>
          <p:spPr bwMode="auto">
            <a:xfrm flipH="1">
              <a:off x="4359" y="1986"/>
              <a:ext cx="136" cy="867"/>
            </a:xfrm>
            <a:prstGeom prst="leftBrace">
              <a:avLst>
                <a:gd name="adj1" fmla="val 5312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6742" name="Text Box 118"/>
          <p:cNvSpPr txBox="1">
            <a:spLocks noChangeArrowheads="1"/>
          </p:cNvSpPr>
          <p:nvPr/>
        </p:nvSpPr>
        <p:spPr bwMode="auto">
          <a:xfrm>
            <a:off x="7871412" y="3040064"/>
            <a:ext cx="83067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/>
              <a:t>(x</a:t>
            </a:r>
            <a:r>
              <a:rPr lang="en-US">
                <a:latin typeface="Symbol" pitchFamily="18" charset="2"/>
              </a:rPr>
              <a:t>-</a:t>
            </a:r>
            <a:r>
              <a:rPr lang="en-US"/>
              <a:t>1,y)</a:t>
            </a:r>
          </a:p>
          <a:p>
            <a:pPr algn="ctr"/>
            <a:r>
              <a:rPr lang="en-US"/>
              <a:t>(x+1,y)</a:t>
            </a:r>
          </a:p>
          <a:p>
            <a:pPr algn="ctr"/>
            <a:r>
              <a:rPr lang="en-US"/>
              <a:t>(x,y</a:t>
            </a:r>
            <a:r>
              <a:rPr lang="en-US">
                <a:latin typeface="Symbol" pitchFamily="18" charset="2"/>
              </a:rPr>
              <a:t>-</a:t>
            </a:r>
            <a:r>
              <a:rPr lang="en-US"/>
              <a:t>1)</a:t>
            </a:r>
          </a:p>
          <a:p>
            <a:pPr algn="ctr"/>
            <a:r>
              <a:rPr lang="en-US"/>
              <a:t>(x,y+1)</a:t>
            </a:r>
            <a:endParaRPr lang="en-US" sz="2000"/>
          </a:p>
        </p:txBody>
      </p:sp>
      <p:sp>
        <p:nvSpPr>
          <p:cNvPr id="26743" name="Text Box 119"/>
          <p:cNvSpPr txBox="1">
            <a:spLocks noChangeArrowheads="1"/>
          </p:cNvSpPr>
          <p:nvPr/>
        </p:nvSpPr>
        <p:spPr bwMode="auto">
          <a:xfrm>
            <a:off x="2590800" y="838200"/>
            <a:ext cx="807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/>
              <a:t>Neighborhood relation is used to tell adjacent pixels. It is useful for analyzing regions. </a:t>
            </a:r>
          </a:p>
        </p:txBody>
      </p:sp>
      <p:sp>
        <p:nvSpPr>
          <p:cNvPr id="26744" name="Text Box 120"/>
          <p:cNvSpPr txBox="1">
            <a:spLocks noChangeArrowheads="1"/>
          </p:cNvSpPr>
          <p:nvPr/>
        </p:nvSpPr>
        <p:spPr bwMode="auto">
          <a:xfrm>
            <a:off x="3017838" y="5826125"/>
            <a:ext cx="335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Note: </a:t>
            </a:r>
            <a:r>
              <a:rPr lang="en-US" i="1"/>
              <a:t>q</a:t>
            </a:r>
            <a:r>
              <a:rPr lang="en-US"/>
              <a:t> </a:t>
            </a:r>
            <a:r>
              <a:rPr lang="en-US">
                <a:latin typeface="Symbol" pitchFamily="18" charset="2"/>
              </a:rPr>
              <a:t>Î </a:t>
            </a:r>
            <a:r>
              <a:rPr lang="en-US" i="1"/>
              <a:t>N</a:t>
            </a:r>
            <a:r>
              <a:rPr lang="en-US" i="1" baseline="-25000"/>
              <a:t>4</a:t>
            </a:r>
            <a:r>
              <a:rPr lang="en-US"/>
              <a:t>(</a:t>
            </a:r>
            <a:r>
              <a:rPr lang="en-US" i="1"/>
              <a:t>p</a:t>
            </a:r>
            <a:r>
              <a:rPr lang="en-US"/>
              <a:t>) implies </a:t>
            </a:r>
            <a:r>
              <a:rPr lang="en-US" i="1"/>
              <a:t>p</a:t>
            </a:r>
            <a:r>
              <a:rPr lang="en-US"/>
              <a:t> </a:t>
            </a:r>
            <a:r>
              <a:rPr lang="en-US">
                <a:latin typeface="Symbol" pitchFamily="18" charset="2"/>
              </a:rPr>
              <a:t>Î </a:t>
            </a:r>
            <a:r>
              <a:rPr lang="en-US" i="1"/>
              <a:t>N</a:t>
            </a:r>
            <a:r>
              <a:rPr lang="en-US" i="1" baseline="-25000"/>
              <a:t>4</a:t>
            </a:r>
            <a:r>
              <a:rPr lang="en-US"/>
              <a:t>(</a:t>
            </a:r>
            <a:r>
              <a:rPr lang="en-US" i="1"/>
              <a:t>q</a:t>
            </a:r>
            <a:r>
              <a:rPr lang="en-US"/>
              <a:t>) </a:t>
            </a:r>
          </a:p>
        </p:txBody>
      </p:sp>
      <p:sp>
        <p:nvSpPr>
          <p:cNvPr id="26745" name="Text Box 121"/>
          <p:cNvSpPr txBox="1">
            <a:spLocks noChangeArrowheads="1"/>
          </p:cNvSpPr>
          <p:nvPr/>
        </p:nvSpPr>
        <p:spPr bwMode="auto">
          <a:xfrm>
            <a:off x="2514600" y="4979988"/>
            <a:ext cx="80409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/>
              <a:t>     4-neighborhood relation considers only vertical and horizontal neighbors.</a:t>
            </a:r>
          </a:p>
        </p:txBody>
      </p:sp>
    </p:spTree>
    <p:extLst>
      <p:ext uri="{BB962C8B-B14F-4D97-AF65-F5344CB8AC3E}">
        <p14:creationId xmlns:p14="http://schemas.microsoft.com/office/powerpoint/2010/main" val="251547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4556126" y="3238501"/>
            <a:ext cx="842963" cy="84296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847976" y="3235326"/>
            <a:ext cx="842963" cy="84296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543426" y="1531938"/>
            <a:ext cx="842963" cy="84296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2849563" y="1533526"/>
            <a:ext cx="842962" cy="84296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2841625" y="1363663"/>
            <a:ext cx="0" cy="290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>
            <a:off x="5399088" y="1363663"/>
            <a:ext cx="0" cy="290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>
            <a:off x="4545013" y="1363663"/>
            <a:ext cx="0" cy="290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3694113" y="1363663"/>
            <a:ext cx="0" cy="290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3973591" y="2701926"/>
            <a:ext cx="279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 i="1"/>
              <a:t>p</a:t>
            </a: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4546600" y="1851025"/>
            <a:ext cx="8524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(</a:t>
            </a:r>
            <a:r>
              <a:rPr lang="en-US" sz="1400" b="1" i="1"/>
              <a:t>x+1</a:t>
            </a:r>
            <a:r>
              <a:rPr lang="en-US" sz="1400" b="1"/>
              <a:t>,</a:t>
            </a:r>
            <a:r>
              <a:rPr lang="en-US" sz="1400" b="1" i="1"/>
              <a:t>y-1</a:t>
            </a:r>
            <a:r>
              <a:rPr lang="en-US" sz="1400" b="1"/>
              <a:t>)</a:t>
            </a: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2867026" y="1851025"/>
            <a:ext cx="809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(</a:t>
            </a:r>
            <a:r>
              <a:rPr lang="en-US" sz="1400" b="1" i="1"/>
              <a:t>x-1</a:t>
            </a:r>
            <a:r>
              <a:rPr lang="en-US" sz="1400" b="1"/>
              <a:t>,</a:t>
            </a:r>
            <a:r>
              <a:rPr lang="en-US" sz="1400" b="1" i="1"/>
              <a:t>y-1</a:t>
            </a:r>
            <a:r>
              <a:rPr lang="en-US" sz="1400" b="1"/>
              <a:t>)</a:t>
            </a: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2844800" y="3570288"/>
            <a:ext cx="8524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(</a:t>
            </a:r>
            <a:r>
              <a:rPr lang="en-US" sz="1400" b="1" i="1"/>
              <a:t>x-1</a:t>
            </a:r>
            <a:r>
              <a:rPr lang="en-US" sz="1400" b="1"/>
              <a:t>,</a:t>
            </a:r>
            <a:r>
              <a:rPr lang="en-US" sz="1400" b="1" i="1"/>
              <a:t>y+1</a:t>
            </a:r>
            <a:r>
              <a:rPr lang="en-US" sz="1400" b="1"/>
              <a:t>)</a:t>
            </a:r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4525963" y="3570288"/>
            <a:ext cx="895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(</a:t>
            </a:r>
            <a:r>
              <a:rPr lang="en-US" sz="1400" b="1" i="1"/>
              <a:t>x+1</a:t>
            </a:r>
            <a:r>
              <a:rPr lang="en-US" sz="1400" b="1"/>
              <a:t>,</a:t>
            </a:r>
            <a:r>
              <a:rPr lang="en-US" sz="1400" b="1" i="1"/>
              <a:t>y+1</a:t>
            </a:r>
            <a:r>
              <a:rPr lang="en-US" sz="1400" b="1"/>
              <a:t>)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 rot="-5400000">
            <a:off x="2866232" y="1340645"/>
            <a:ext cx="2559050" cy="2928937"/>
            <a:chOff x="1162" y="1372"/>
            <a:chExt cx="2032" cy="2168"/>
          </a:xfrm>
        </p:grpSpPr>
        <p:sp>
          <p:nvSpPr>
            <p:cNvPr id="28692" name="Line 20"/>
            <p:cNvSpPr>
              <a:spLocks noChangeShapeType="1"/>
            </p:cNvSpPr>
            <p:nvPr/>
          </p:nvSpPr>
          <p:spPr bwMode="auto">
            <a:xfrm>
              <a:off x="1162" y="1372"/>
              <a:ext cx="0" cy="2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3" name="Line 21"/>
            <p:cNvSpPr>
              <a:spLocks noChangeShapeType="1"/>
            </p:cNvSpPr>
            <p:nvPr/>
          </p:nvSpPr>
          <p:spPr bwMode="auto">
            <a:xfrm>
              <a:off x="3194" y="1372"/>
              <a:ext cx="0" cy="2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4" name="Line 22"/>
            <p:cNvSpPr>
              <a:spLocks noChangeShapeType="1"/>
            </p:cNvSpPr>
            <p:nvPr/>
          </p:nvSpPr>
          <p:spPr bwMode="auto">
            <a:xfrm>
              <a:off x="2516" y="1372"/>
              <a:ext cx="0" cy="2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5" name="Line 23"/>
            <p:cNvSpPr>
              <a:spLocks noChangeShapeType="1"/>
            </p:cNvSpPr>
            <p:nvPr/>
          </p:nvSpPr>
          <p:spPr bwMode="auto">
            <a:xfrm>
              <a:off x="1839" y="1372"/>
              <a:ext cx="0" cy="2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8696" name="Text Box 24"/>
          <p:cNvSpPr txBox="1">
            <a:spLocks noChangeArrowheads="1"/>
          </p:cNvSpPr>
          <p:nvPr/>
        </p:nvSpPr>
        <p:spPr bwMode="auto">
          <a:xfrm>
            <a:off x="6340476" y="1609726"/>
            <a:ext cx="39100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/>
              <a:t>Diagonal neighbors of </a:t>
            </a:r>
            <a:r>
              <a:rPr lang="en-US" sz="2800" b="1" i="1"/>
              <a:t>p</a:t>
            </a:r>
            <a:r>
              <a:rPr lang="en-US" sz="2800" b="1"/>
              <a:t>:</a:t>
            </a:r>
          </a:p>
        </p:txBody>
      </p:sp>
      <p:sp>
        <p:nvSpPr>
          <p:cNvPr id="28697" name="Text Box 25"/>
          <p:cNvSpPr txBox="1">
            <a:spLocks noChangeArrowheads="1"/>
          </p:cNvSpPr>
          <p:nvPr/>
        </p:nvSpPr>
        <p:spPr bwMode="auto">
          <a:xfrm>
            <a:off x="6018801" y="2989264"/>
            <a:ext cx="13227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3200" i="1"/>
              <a:t>N</a:t>
            </a:r>
            <a:r>
              <a:rPr lang="en-US" sz="3200" i="1" baseline="-25000"/>
              <a:t>D</a:t>
            </a:r>
            <a:r>
              <a:rPr lang="en-US" sz="3200"/>
              <a:t>(</a:t>
            </a:r>
            <a:r>
              <a:rPr lang="en-US" sz="3200" i="1"/>
              <a:t>p</a:t>
            </a:r>
            <a:r>
              <a:rPr lang="en-US" sz="3200"/>
              <a:t>)</a:t>
            </a:r>
            <a:r>
              <a:rPr lang="en-US" sz="2000"/>
              <a:t> = </a:t>
            </a:r>
          </a:p>
        </p:txBody>
      </p:sp>
      <p:sp>
        <p:nvSpPr>
          <p:cNvPr id="28698" name="AutoShape 26"/>
          <p:cNvSpPr>
            <a:spLocks/>
          </p:cNvSpPr>
          <p:nvPr/>
        </p:nvSpPr>
        <p:spPr bwMode="auto">
          <a:xfrm>
            <a:off x="7483475" y="2590801"/>
            <a:ext cx="215900" cy="1376363"/>
          </a:xfrm>
          <a:prstGeom prst="leftBrace">
            <a:avLst>
              <a:gd name="adj1" fmla="val 5312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99" name="AutoShape 27"/>
          <p:cNvSpPr>
            <a:spLocks/>
          </p:cNvSpPr>
          <p:nvPr/>
        </p:nvSpPr>
        <p:spPr bwMode="auto">
          <a:xfrm flipH="1">
            <a:off x="8872538" y="2590801"/>
            <a:ext cx="215900" cy="1376363"/>
          </a:xfrm>
          <a:prstGeom prst="leftBrace">
            <a:avLst>
              <a:gd name="adj1" fmla="val 5312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00" name="Text Box 28"/>
          <p:cNvSpPr txBox="1">
            <a:spLocks noChangeArrowheads="1"/>
          </p:cNvSpPr>
          <p:nvPr/>
        </p:nvSpPr>
        <p:spPr bwMode="auto">
          <a:xfrm>
            <a:off x="7754347" y="2478089"/>
            <a:ext cx="107433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/>
              <a:t>(x</a:t>
            </a:r>
            <a:r>
              <a:rPr lang="en-US">
                <a:latin typeface="Symbol" pitchFamily="18" charset="2"/>
              </a:rPr>
              <a:t>-</a:t>
            </a:r>
            <a:r>
              <a:rPr lang="en-US"/>
              <a:t>1,y</a:t>
            </a:r>
            <a:r>
              <a:rPr lang="en-US">
                <a:latin typeface="Symbol" pitchFamily="18" charset="2"/>
              </a:rPr>
              <a:t>-</a:t>
            </a:r>
            <a:r>
              <a:rPr lang="en-US"/>
              <a:t>1)</a:t>
            </a:r>
          </a:p>
          <a:p>
            <a:pPr algn="ctr"/>
            <a:r>
              <a:rPr lang="en-US"/>
              <a:t>(x+1,y</a:t>
            </a:r>
            <a:r>
              <a:rPr lang="en-US">
                <a:latin typeface="Symbol" pitchFamily="18" charset="2"/>
              </a:rPr>
              <a:t>-</a:t>
            </a:r>
            <a:r>
              <a:rPr lang="en-US"/>
              <a:t>1)</a:t>
            </a:r>
          </a:p>
          <a:p>
            <a:pPr algn="ctr"/>
            <a:r>
              <a:rPr lang="en-US"/>
              <a:t>(x</a:t>
            </a:r>
            <a:r>
              <a:rPr lang="en-US">
                <a:latin typeface="Symbol" pitchFamily="18" charset="2"/>
              </a:rPr>
              <a:t>-</a:t>
            </a:r>
            <a:r>
              <a:rPr lang="en-US"/>
              <a:t>1,y</a:t>
            </a:r>
            <a:r>
              <a:rPr lang="en-US">
                <a:latin typeface="Symbol" pitchFamily="18" charset="2"/>
              </a:rPr>
              <a:t>+</a:t>
            </a:r>
            <a:r>
              <a:rPr lang="en-US"/>
              <a:t>1)</a:t>
            </a:r>
          </a:p>
          <a:p>
            <a:pPr algn="ctr"/>
            <a:r>
              <a:rPr lang="en-US"/>
              <a:t>(x+1,y+1)</a:t>
            </a:r>
            <a:endParaRPr lang="en-US" sz="2000"/>
          </a:p>
        </p:txBody>
      </p:sp>
      <p:sp>
        <p:nvSpPr>
          <p:cNvPr id="28701" name="Text Box 29"/>
          <p:cNvSpPr txBox="1">
            <a:spLocks noChangeArrowheads="1"/>
          </p:cNvSpPr>
          <p:nvPr/>
        </p:nvSpPr>
        <p:spPr bwMode="auto">
          <a:xfrm>
            <a:off x="1280579" y="291043"/>
            <a:ext cx="39777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latin typeface="+mj-lt"/>
                <a:cs typeface="Arial" charset="0"/>
              </a:rPr>
              <a:t>Neighbors of a Pixel (cont.)</a:t>
            </a:r>
          </a:p>
        </p:txBody>
      </p:sp>
      <p:sp>
        <p:nvSpPr>
          <p:cNvPr id="28703" name="Text Box 31"/>
          <p:cNvSpPr txBox="1">
            <a:spLocks noChangeArrowheads="1"/>
          </p:cNvSpPr>
          <p:nvPr/>
        </p:nvSpPr>
        <p:spPr bwMode="auto">
          <a:xfrm>
            <a:off x="2762251" y="5578476"/>
            <a:ext cx="57504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     Diagonal -neighborhood relation considers only diagonal</a:t>
            </a:r>
          </a:p>
          <a:p>
            <a:r>
              <a:rPr lang="en-US"/>
              <a:t>neighbor pixels.</a:t>
            </a:r>
          </a:p>
        </p:txBody>
      </p:sp>
    </p:spTree>
    <p:extLst>
      <p:ext uri="{BB962C8B-B14F-4D97-AF65-F5344CB8AC3E}">
        <p14:creationId xmlns:p14="http://schemas.microsoft.com/office/powerpoint/2010/main" val="324687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026"/>
          <p:cNvPicPr>
            <a:picLocks noChangeAspect="1" noChangeArrowheads="1"/>
          </p:cNvPicPr>
          <p:nvPr/>
        </p:nvPicPr>
        <p:blipFill>
          <a:blip r:embed="rId2" cstate="print"/>
          <a:srcRect l="36923" b="7376"/>
          <a:stretch>
            <a:fillRect/>
          </a:stretch>
        </p:blipFill>
        <p:spPr bwMode="auto">
          <a:xfrm>
            <a:off x="334497" y="1994274"/>
            <a:ext cx="5591175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156" name="Text Box 1028"/>
          <p:cNvSpPr txBox="1">
            <a:spLocks noChangeArrowheads="1"/>
          </p:cNvSpPr>
          <p:nvPr/>
        </p:nvSpPr>
        <p:spPr bwMode="auto">
          <a:xfrm>
            <a:off x="3989785" y="6015084"/>
            <a:ext cx="25431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dirty="0"/>
              <a:t>(Picture from Microsoft Encarta 2000)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1227971" y="758181"/>
            <a:ext cx="10058400" cy="746332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Visual Perception: Human Eye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r="19725"/>
          <a:stretch>
            <a:fillRect/>
          </a:stretch>
        </p:blipFill>
        <p:spPr bwMode="auto">
          <a:xfrm>
            <a:off x="7140248" y="1775279"/>
            <a:ext cx="4383881" cy="4553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99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3088450" y="1533526"/>
            <a:ext cx="842962" cy="84296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4791838" y="1533526"/>
            <a:ext cx="842963" cy="84296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3088450" y="3236913"/>
            <a:ext cx="842962" cy="84296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4791838" y="3236913"/>
            <a:ext cx="842963" cy="84296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939350" y="3236913"/>
            <a:ext cx="842962" cy="84296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939350" y="1531938"/>
            <a:ext cx="842962" cy="84296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086863" y="2386013"/>
            <a:ext cx="842963" cy="84296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4791838" y="2384426"/>
            <a:ext cx="842963" cy="84296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>
            <a:off x="3080512" y="1363663"/>
            <a:ext cx="0" cy="290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5637975" y="1363663"/>
            <a:ext cx="0" cy="290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4783900" y="1363663"/>
            <a:ext cx="0" cy="290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3933000" y="1363663"/>
            <a:ext cx="0" cy="290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4212478" y="2701926"/>
            <a:ext cx="279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 i="1"/>
              <a:t>p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4858512" y="2701925"/>
            <a:ext cx="704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(</a:t>
            </a:r>
            <a:r>
              <a:rPr lang="en-US" sz="1400" b="1" i="1"/>
              <a:t>x+1</a:t>
            </a:r>
            <a:r>
              <a:rPr lang="en-US" sz="1400" b="1"/>
              <a:t>,</a:t>
            </a:r>
            <a:r>
              <a:rPr lang="en-US" sz="1400" b="1" i="1"/>
              <a:t>y</a:t>
            </a:r>
            <a:r>
              <a:rPr lang="en-US" sz="1400" b="1"/>
              <a:t>)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3177351" y="2701925"/>
            <a:ext cx="661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(</a:t>
            </a:r>
            <a:r>
              <a:rPr lang="en-US" sz="1400" b="1" i="1"/>
              <a:t>x-1</a:t>
            </a:r>
            <a:r>
              <a:rPr lang="en-US" sz="1400" b="1"/>
              <a:t>,</a:t>
            </a:r>
            <a:r>
              <a:rPr lang="en-US" sz="1400" b="1" i="1"/>
              <a:t>y</a:t>
            </a:r>
            <a:r>
              <a:rPr lang="en-US" sz="1400" b="1"/>
              <a:t>)</a:t>
            </a: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4021901" y="1851025"/>
            <a:ext cx="661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(</a:t>
            </a:r>
            <a:r>
              <a:rPr lang="en-US" sz="1400" b="1" i="1"/>
              <a:t>x</a:t>
            </a:r>
            <a:r>
              <a:rPr lang="en-US" sz="1400" b="1"/>
              <a:t>,</a:t>
            </a:r>
            <a:r>
              <a:rPr lang="en-US" sz="1400" b="1" i="1"/>
              <a:t>y-1</a:t>
            </a:r>
            <a:r>
              <a:rPr lang="en-US" sz="1400" b="1"/>
              <a:t>)</a:t>
            </a: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3999675" y="3570288"/>
            <a:ext cx="704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(</a:t>
            </a:r>
            <a:r>
              <a:rPr lang="en-US" sz="1400" b="1" i="1"/>
              <a:t>x</a:t>
            </a:r>
            <a:r>
              <a:rPr lang="en-US" sz="1400" b="1"/>
              <a:t>,</a:t>
            </a:r>
            <a:r>
              <a:rPr lang="en-US" sz="1400" b="1" i="1"/>
              <a:t>y+1</a:t>
            </a:r>
            <a:r>
              <a:rPr lang="en-US" sz="1400" b="1"/>
              <a:t>)</a:t>
            </a: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4785487" y="1851025"/>
            <a:ext cx="8524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(</a:t>
            </a:r>
            <a:r>
              <a:rPr lang="en-US" sz="1400" b="1" i="1"/>
              <a:t>x+1</a:t>
            </a:r>
            <a:r>
              <a:rPr lang="en-US" sz="1400" b="1"/>
              <a:t>,</a:t>
            </a:r>
            <a:r>
              <a:rPr lang="en-US" sz="1400" b="1" i="1"/>
              <a:t>y-1</a:t>
            </a:r>
            <a:r>
              <a:rPr lang="en-US" sz="1400" b="1"/>
              <a:t>)</a:t>
            </a: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3105913" y="1851025"/>
            <a:ext cx="809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(</a:t>
            </a:r>
            <a:r>
              <a:rPr lang="en-US" sz="1400" b="1" i="1"/>
              <a:t>x-1</a:t>
            </a:r>
            <a:r>
              <a:rPr lang="en-US" sz="1400" b="1"/>
              <a:t>,</a:t>
            </a:r>
            <a:r>
              <a:rPr lang="en-US" sz="1400" b="1" i="1"/>
              <a:t>y-1</a:t>
            </a:r>
            <a:r>
              <a:rPr lang="en-US" sz="1400" b="1"/>
              <a:t>)</a:t>
            </a: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3083687" y="3570288"/>
            <a:ext cx="8524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(</a:t>
            </a:r>
            <a:r>
              <a:rPr lang="en-US" sz="1400" b="1" i="1"/>
              <a:t>x-1</a:t>
            </a:r>
            <a:r>
              <a:rPr lang="en-US" sz="1400" b="1"/>
              <a:t>,</a:t>
            </a:r>
            <a:r>
              <a:rPr lang="en-US" sz="1400" b="1" i="1"/>
              <a:t>y+1</a:t>
            </a:r>
            <a:r>
              <a:rPr lang="en-US" sz="1400" b="1"/>
              <a:t>)</a:t>
            </a: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4764850" y="3570288"/>
            <a:ext cx="895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(</a:t>
            </a:r>
            <a:r>
              <a:rPr lang="en-US" sz="1400" b="1" i="1"/>
              <a:t>x+1</a:t>
            </a:r>
            <a:r>
              <a:rPr lang="en-US" sz="1400" b="1"/>
              <a:t>,</a:t>
            </a:r>
            <a:r>
              <a:rPr lang="en-US" sz="1400" b="1" i="1"/>
              <a:t>y+1</a:t>
            </a:r>
            <a:r>
              <a:rPr lang="en-US" sz="1400" b="1"/>
              <a:t>)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 rot="-5400000">
            <a:off x="3105119" y="1340645"/>
            <a:ext cx="2559050" cy="2928937"/>
            <a:chOff x="1162" y="1372"/>
            <a:chExt cx="2032" cy="2168"/>
          </a:xfrm>
        </p:grpSpPr>
        <p:sp>
          <p:nvSpPr>
            <p:cNvPr id="27668" name="Line 20"/>
            <p:cNvSpPr>
              <a:spLocks noChangeShapeType="1"/>
            </p:cNvSpPr>
            <p:nvPr/>
          </p:nvSpPr>
          <p:spPr bwMode="auto">
            <a:xfrm>
              <a:off x="1162" y="1372"/>
              <a:ext cx="0" cy="2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669" name="Line 21"/>
            <p:cNvSpPr>
              <a:spLocks noChangeShapeType="1"/>
            </p:cNvSpPr>
            <p:nvPr/>
          </p:nvSpPr>
          <p:spPr bwMode="auto">
            <a:xfrm>
              <a:off x="3194" y="1372"/>
              <a:ext cx="0" cy="2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670" name="Line 22"/>
            <p:cNvSpPr>
              <a:spLocks noChangeShapeType="1"/>
            </p:cNvSpPr>
            <p:nvPr/>
          </p:nvSpPr>
          <p:spPr bwMode="auto">
            <a:xfrm>
              <a:off x="2516" y="1372"/>
              <a:ext cx="0" cy="2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671" name="Line 23"/>
            <p:cNvSpPr>
              <a:spLocks noChangeShapeType="1"/>
            </p:cNvSpPr>
            <p:nvPr/>
          </p:nvSpPr>
          <p:spPr bwMode="auto">
            <a:xfrm>
              <a:off x="1839" y="1372"/>
              <a:ext cx="0" cy="2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672" name="Text Box 24"/>
          <p:cNvSpPr txBox="1">
            <a:spLocks noChangeArrowheads="1"/>
          </p:cNvSpPr>
          <p:nvPr/>
        </p:nvSpPr>
        <p:spPr bwMode="auto">
          <a:xfrm>
            <a:off x="1519466" y="313831"/>
            <a:ext cx="39777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latin typeface="+mj-lt"/>
                <a:cs typeface="Arial" charset="0"/>
              </a:rPr>
              <a:t>Neighbors of a Pixel (cont.)</a:t>
            </a:r>
          </a:p>
        </p:txBody>
      </p:sp>
      <p:sp>
        <p:nvSpPr>
          <p:cNvPr id="27677" name="Text Box 29"/>
          <p:cNvSpPr txBox="1">
            <a:spLocks noChangeArrowheads="1"/>
          </p:cNvSpPr>
          <p:nvPr/>
        </p:nvSpPr>
        <p:spPr bwMode="auto">
          <a:xfrm>
            <a:off x="7157213" y="1609726"/>
            <a:ext cx="2754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/>
              <a:t>8-neighbors of </a:t>
            </a:r>
            <a:r>
              <a:rPr lang="en-US" sz="2800" b="1" i="1"/>
              <a:t>p</a:t>
            </a:r>
            <a:r>
              <a:rPr lang="en-US" sz="2800" b="1"/>
              <a:t>:</a:t>
            </a: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7993234" y="2478088"/>
            <a:ext cx="107433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/>
              <a:t>(x</a:t>
            </a:r>
            <a:r>
              <a:rPr lang="en-US">
                <a:latin typeface="Symbol" pitchFamily="18" charset="2"/>
              </a:rPr>
              <a:t>-</a:t>
            </a:r>
            <a:r>
              <a:rPr lang="en-US"/>
              <a:t>1,y</a:t>
            </a:r>
            <a:r>
              <a:rPr lang="en-US">
                <a:latin typeface="Symbol" pitchFamily="18" charset="2"/>
              </a:rPr>
              <a:t>-</a:t>
            </a:r>
            <a:r>
              <a:rPr lang="en-US"/>
              <a:t>1)</a:t>
            </a:r>
          </a:p>
          <a:p>
            <a:pPr algn="ctr"/>
            <a:r>
              <a:rPr lang="en-US"/>
              <a:t>(x,y</a:t>
            </a:r>
            <a:r>
              <a:rPr lang="en-US">
                <a:latin typeface="Symbol" pitchFamily="18" charset="2"/>
              </a:rPr>
              <a:t>-</a:t>
            </a:r>
            <a:r>
              <a:rPr lang="en-US"/>
              <a:t>1)</a:t>
            </a:r>
          </a:p>
          <a:p>
            <a:pPr algn="ctr"/>
            <a:r>
              <a:rPr lang="en-US"/>
              <a:t>(x+1,y</a:t>
            </a:r>
            <a:r>
              <a:rPr lang="en-US">
                <a:latin typeface="Symbol" pitchFamily="18" charset="2"/>
              </a:rPr>
              <a:t>-</a:t>
            </a:r>
            <a:r>
              <a:rPr lang="en-US"/>
              <a:t>1)</a:t>
            </a:r>
          </a:p>
          <a:p>
            <a:pPr algn="ctr"/>
            <a:r>
              <a:rPr lang="en-US"/>
              <a:t>(x</a:t>
            </a:r>
            <a:r>
              <a:rPr lang="en-US">
                <a:latin typeface="Symbol" pitchFamily="18" charset="2"/>
              </a:rPr>
              <a:t>-</a:t>
            </a:r>
            <a:r>
              <a:rPr lang="en-US"/>
              <a:t>1,y)</a:t>
            </a:r>
          </a:p>
          <a:p>
            <a:pPr algn="ctr"/>
            <a:r>
              <a:rPr lang="en-US"/>
              <a:t>(x+1,y)</a:t>
            </a:r>
          </a:p>
          <a:p>
            <a:pPr algn="ctr"/>
            <a:r>
              <a:rPr lang="en-US"/>
              <a:t>(x</a:t>
            </a:r>
            <a:r>
              <a:rPr lang="en-US">
                <a:latin typeface="Symbol" pitchFamily="18" charset="2"/>
              </a:rPr>
              <a:t>-</a:t>
            </a:r>
            <a:r>
              <a:rPr lang="en-US"/>
              <a:t>1,y+1)</a:t>
            </a:r>
          </a:p>
          <a:p>
            <a:pPr algn="ctr"/>
            <a:r>
              <a:rPr lang="en-US"/>
              <a:t>(x,y+1)</a:t>
            </a:r>
          </a:p>
          <a:p>
            <a:pPr algn="ctr"/>
            <a:r>
              <a:rPr lang="en-US"/>
              <a:t>(x+1,y+1)</a:t>
            </a:r>
            <a:endParaRPr lang="en-US" sz="2000"/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6226938" y="3727450"/>
            <a:ext cx="13319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3200" i="1"/>
              <a:t>N</a:t>
            </a:r>
            <a:r>
              <a:rPr lang="en-US" sz="3200" i="1" baseline="-25000"/>
              <a:t>8</a:t>
            </a:r>
            <a:r>
              <a:rPr lang="en-US" sz="3200"/>
              <a:t>(</a:t>
            </a:r>
            <a:r>
              <a:rPr lang="en-US" sz="3200" i="1"/>
              <a:t>p</a:t>
            </a:r>
            <a:r>
              <a:rPr lang="en-US" sz="3200"/>
              <a:t>)</a:t>
            </a:r>
            <a:r>
              <a:rPr lang="en-US" sz="2000"/>
              <a:t> = </a:t>
            </a:r>
          </a:p>
        </p:txBody>
      </p:sp>
      <p:sp>
        <p:nvSpPr>
          <p:cNvPr id="27680" name="AutoShape 32"/>
          <p:cNvSpPr>
            <a:spLocks/>
          </p:cNvSpPr>
          <p:nvPr/>
        </p:nvSpPr>
        <p:spPr bwMode="auto">
          <a:xfrm>
            <a:off x="7722362" y="2590800"/>
            <a:ext cx="215900" cy="2870200"/>
          </a:xfrm>
          <a:prstGeom prst="leftBrace">
            <a:avLst>
              <a:gd name="adj1" fmla="val 11078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1" name="AutoShape 33"/>
          <p:cNvSpPr>
            <a:spLocks/>
          </p:cNvSpPr>
          <p:nvPr/>
        </p:nvSpPr>
        <p:spPr bwMode="auto">
          <a:xfrm flipH="1">
            <a:off x="9111425" y="2590800"/>
            <a:ext cx="215900" cy="2870200"/>
          </a:xfrm>
          <a:prstGeom prst="leftBrace">
            <a:avLst>
              <a:gd name="adj1" fmla="val 11078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2" name="Text Box 34"/>
          <p:cNvSpPr txBox="1">
            <a:spLocks noChangeArrowheads="1"/>
          </p:cNvSpPr>
          <p:nvPr/>
        </p:nvSpPr>
        <p:spPr bwMode="auto">
          <a:xfrm>
            <a:off x="3182113" y="5559425"/>
            <a:ext cx="54911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     8-neighborhood relation considers all neighbor pixels.</a:t>
            </a:r>
          </a:p>
        </p:txBody>
      </p:sp>
    </p:spTree>
    <p:extLst>
      <p:ext uri="{BB962C8B-B14F-4D97-AF65-F5344CB8AC3E}">
        <p14:creationId xmlns:p14="http://schemas.microsoft.com/office/powerpoint/2010/main" val="147229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097280" y="1834498"/>
            <a:ext cx="950865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Connectivity is adapted from neighborhood relation. </a:t>
            </a: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pixels are connected if they are in the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same class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(i.e. the same color or the same range of intensity) and they are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neighbors of one another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the same class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4-connectivity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4-connected if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∈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>
              <a:buFont typeface="Wingdings" pitchFamily="2" charset="2"/>
              <a:buChar char="w"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8-connectivity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8-connected if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∈ </a:t>
            </a:r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>
              <a:buFont typeface="Wingdings" pitchFamily="2" charset="2"/>
              <a:buChar char="w"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mixed-connectivity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(m-connectivity): </a:t>
            </a:r>
          </a:p>
          <a:p>
            <a:pPr algn="just">
              <a:buFont typeface="Wingdings" pitchFamily="2" charset="2"/>
              <a:buNone/>
            </a:pP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m-connected if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∈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or</a:t>
            </a:r>
          </a:p>
          <a:p>
            <a:pPr algn="just">
              <a:buFont typeface="Wingdings" pitchFamily="2" charset="2"/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∈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and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∩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Ø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Char char="w"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Connectivity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57632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260278" y="1764416"/>
            <a:ext cx="973240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/>
              <a:t>     A pixel </a:t>
            </a:r>
            <a:r>
              <a:rPr lang="en-US" sz="2000" i="1" dirty="0"/>
              <a:t>p</a:t>
            </a:r>
            <a:r>
              <a:rPr lang="en-US" sz="2000" dirty="0"/>
              <a:t> is </a:t>
            </a:r>
            <a:r>
              <a:rPr lang="en-US" sz="2000" i="1" dirty="0"/>
              <a:t>adjacent</a:t>
            </a:r>
            <a:r>
              <a:rPr lang="en-US" sz="2000" dirty="0"/>
              <a:t> to pixel </a:t>
            </a:r>
            <a:r>
              <a:rPr lang="en-US" sz="2000" i="1" dirty="0"/>
              <a:t>q</a:t>
            </a:r>
            <a:r>
              <a:rPr lang="en-US" sz="2000" dirty="0"/>
              <a:t> </a:t>
            </a:r>
            <a:r>
              <a:rPr lang="en-US" sz="2000" dirty="0" smtClean="0"/>
              <a:t>if </a:t>
            </a:r>
            <a:r>
              <a:rPr lang="en-US" sz="2000" dirty="0"/>
              <a:t>they are connected.</a:t>
            </a:r>
          </a:p>
          <a:p>
            <a:r>
              <a:rPr lang="en-US" sz="2000" dirty="0"/>
              <a:t>Two image subsets </a:t>
            </a:r>
            <a:r>
              <a:rPr lang="en-US" sz="2000" i="1" dirty="0"/>
              <a:t>S</a:t>
            </a:r>
            <a:r>
              <a:rPr lang="en-US" sz="2000" i="1" baseline="-25000" dirty="0"/>
              <a:t>1</a:t>
            </a:r>
            <a:r>
              <a:rPr lang="en-US" sz="2000" dirty="0"/>
              <a:t> and </a:t>
            </a:r>
            <a:r>
              <a:rPr lang="en-US" sz="2000" i="1" dirty="0"/>
              <a:t>S</a:t>
            </a:r>
            <a:r>
              <a:rPr lang="en-US" sz="2000" i="1" baseline="-25000" dirty="0"/>
              <a:t>2</a:t>
            </a:r>
            <a:r>
              <a:rPr lang="en-US" sz="2000" dirty="0"/>
              <a:t> are adjacent if some pixel in </a:t>
            </a:r>
            <a:r>
              <a:rPr lang="en-US" sz="2000" i="1" dirty="0"/>
              <a:t>S</a:t>
            </a:r>
            <a:r>
              <a:rPr lang="en-US" sz="2000" i="1" baseline="-25000" dirty="0"/>
              <a:t>1</a:t>
            </a:r>
            <a:r>
              <a:rPr lang="en-US" sz="2000" dirty="0"/>
              <a:t> is adjacent to some pixel in </a:t>
            </a:r>
            <a:r>
              <a:rPr lang="en-US" sz="2000" i="1" dirty="0"/>
              <a:t>S</a:t>
            </a:r>
            <a:r>
              <a:rPr lang="en-US" sz="2000" i="1" baseline="-25000" dirty="0"/>
              <a:t>2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4191000" y="2743201"/>
            <a:ext cx="3505200" cy="2579688"/>
            <a:chOff x="864" y="1632"/>
            <a:chExt cx="2208" cy="1625"/>
          </a:xfrm>
        </p:grpSpPr>
        <p:sp>
          <p:nvSpPr>
            <p:cNvPr id="30725" name="Rectangle 5"/>
            <p:cNvSpPr>
              <a:spLocks noChangeArrowheads="1"/>
            </p:cNvSpPr>
            <p:nvPr/>
          </p:nvSpPr>
          <p:spPr bwMode="auto">
            <a:xfrm>
              <a:off x="1248" y="2160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6" name="Rectangle 6"/>
            <p:cNvSpPr>
              <a:spLocks noChangeArrowheads="1"/>
            </p:cNvSpPr>
            <p:nvPr/>
          </p:nvSpPr>
          <p:spPr bwMode="auto">
            <a:xfrm>
              <a:off x="1440" y="2352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7" name="Rectangle 7"/>
            <p:cNvSpPr>
              <a:spLocks noChangeArrowheads="1"/>
            </p:cNvSpPr>
            <p:nvPr/>
          </p:nvSpPr>
          <p:spPr bwMode="auto">
            <a:xfrm>
              <a:off x="1248" y="2352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8" name="Rectangle 8"/>
            <p:cNvSpPr>
              <a:spLocks noChangeArrowheads="1"/>
            </p:cNvSpPr>
            <p:nvPr/>
          </p:nvSpPr>
          <p:spPr bwMode="auto">
            <a:xfrm>
              <a:off x="1440" y="2160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9" name="Rectangle 9"/>
            <p:cNvSpPr>
              <a:spLocks noChangeArrowheads="1"/>
            </p:cNvSpPr>
            <p:nvPr/>
          </p:nvSpPr>
          <p:spPr bwMode="auto">
            <a:xfrm>
              <a:off x="1632" y="1968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0" name="Rectangle 10"/>
            <p:cNvSpPr>
              <a:spLocks noChangeArrowheads="1"/>
            </p:cNvSpPr>
            <p:nvPr/>
          </p:nvSpPr>
          <p:spPr bwMode="auto">
            <a:xfrm>
              <a:off x="1440" y="1968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1" name="Rectangle 11"/>
            <p:cNvSpPr>
              <a:spLocks noChangeArrowheads="1"/>
            </p:cNvSpPr>
            <p:nvPr/>
          </p:nvSpPr>
          <p:spPr bwMode="auto">
            <a:xfrm>
              <a:off x="1056" y="2352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2" name="Rectangle 12"/>
            <p:cNvSpPr>
              <a:spLocks noChangeArrowheads="1"/>
            </p:cNvSpPr>
            <p:nvPr/>
          </p:nvSpPr>
          <p:spPr bwMode="auto">
            <a:xfrm>
              <a:off x="1824" y="1968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3" name="Rectangle 13"/>
            <p:cNvSpPr>
              <a:spLocks noChangeArrowheads="1"/>
            </p:cNvSpPr>
            <p:nvPr/>
          </p:nvSpPr>
          <p:spPr bwMode="auto">
            <a:xfrm>
              <a:off x="1440" y="2544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4" name="Rectangle 14"/>
            <p:cNvSpPr>
              <a:spLocks noChangeArrowheads="1"/>
            </p:cNvSpPr>
            <p:nvPr/>
          </p:nvSpPr>
          <p:spPr bwMode="auto">
            <a:xfrm>
              <a:off x="1824" y="2160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5" name="Rectangle 15"/>
            <p:cNvSpPr>
              <a:spLocks noChangeArrowheads="1"/>
            </p:cNvSpPr>
            <p:nvPr/>
          </p:nvSpPr>
          <p:spPr bwMode="auto">
            <a:xfrm>
              <a:off x="1632" y="2160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6" name="Rectangle 16"/>
            <p:cNvSpPr>
              <a:spLocks noChangeArrowheads="1"/>
            </p:cNvSpPr>
            <p:nvPr/>
          </p:nvSpPr>
          <p:spPr bwMode="auto">
            <a:xfrm>
              <a:off x="1632" y="2352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7" name="Rectangle 17"/>
            <p:cNvSpPr>
              <a:spLocks noChangeArrowheads="1"/>
            </p:cNvSpPr>
            <p:nvPr/>
          </p:nvSpPr>
          <p:spPr bwMode="auto">
            <a:xfrm>
              <a:off x="2016" y="2160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8" name="Rectangle 18"/>
            <p:cNvSpPr>
              <a:spLocks noChangeArrowheads="1"/>
            </p:cNvSpPr>
            <p:nvPr/>
          </p:nvSpPr>
          <p:spPr bwMode="auto">
            <a:xfrm>
              <a:off x="2208" y="2160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9" name="Rectangle 19"/>
            <p:cNvSpPr>
              <a:spLocks noChangeArrowheads="1"/>
            </p:cNvSpPr>
            <p:nvPr/>
          </p:nvSpPr>
          <p:spPr bwMode="auto">
            <a:xfrm>
              <a:off x="2400" y="1968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0" name="Rectangle 20"/>
            <p:cNvSpPr>
              <a:spLocks noChangeArrowheads="1"/>
            </p:cNvSpPr>
            <p:nvPr/>
          </p:nvSpPr>
          <p:spPr bwMode="auto">
            <a:xfrm>
              <a:off x="2400" y="2160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1" name="Rectangle 21"/>
            <p:cNvSpPr>
              <a:spLocks noChangeArrowheads="1"/>
            </p:cNvSpPr>
            <p:nvPr/>
          </p:nvSpPr>
          <p:spPr bwMode="auto">
            <a:xfrm>
              <a:off x="2208" y="2352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2" name="Rectangle 22"/>
            <p:cNvSpPr>
              <a:spLocks noChangeArrowheads="1"/>
            </p:cNvSpPr>
            <p:nvPr/>
          </p:nvSpPr>
          <p:spPr bwMode="auto">
            <a:xfrm>
              <a:off x="2400" y="2352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3" name="Rectangle 23"/>
            <p:cNvSpPr>
              <a:spLocks noChangeArrowheads="1"/>
            </p:cNvSpPr>
            <p:nvPr/>
          </p:nvSpPr>
          <p:spPr bwMode="auto">
            <a:xfrm>
              <a:off x="2592" y="1968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4" name="Rectangle 24"/>
            <p:cNvSpPr>
              <a:spLocks noChangeArrowheads="1"/>
            </p:cNvSpPr>
            <p:nvPr/>
          </p:nvSpPr>
          <p:spPr bwMode="auto">
            <a:xfrm>
              <a:off x="2400" y="2544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5" name="Rectangle 25"/>
            <p:cNvSpPr>
              <a:spLocks noChangeArrowheads="1"/>
            </p:cNvSpPr>
            <p:nvPr/>
          </p:nvSpPr>
          <p:spPr bwMode="auto">
            <a:xfrm>
              <a:off x="2592" y="2544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6" name="Rectangle 26"/>
            <p:cNvSpPr>
              <a:spLocks noChangeArrowheads="1"/>
            </p:cNvSpPr>
            <p:nvPr/>
          </p:nvSpPr>
          <p:spPr bwMode="auto">
            <a:xfrm>
              <a:off x="2592" y="2352"/>
              <a:ext cx="192" cy="192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7" name="Oval 27"/>
            <p:cNvSpPr>
              <a:spLocks noChangeArrowheads="1"/>
            </p:cNvSpPr>
            <p:nvPr/>
          </p:nvSpPr>
          <p:spPr bwMode="auto">
            <a:xfrm>
              <a:off x="864" y="1680"/>
              <a:ext cx="1344" cy="115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8" name="Oval 28"/>
            <p:cNvSpPr>
              <a:spLocks noChangeArrowheads="1"/>
            </p:cNvSpPr>
            <p:nvPr/>
          </p:nvSpPr>
          <p:spPr bwMode="auto">
            <a:xfrm>
              <a:off x="2160" y="1632"/>
              <a:ext cx="912" cy="1392"/>
            </a:xfrm>
            <a:prstGeom prst="ellips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9" name="Rectangle 29"/>
            <p:cNvSpPr>
              <a:spLocks noChangeArrowheads="1"/>
            </p:cNvSpPr>
            <p:nvPr/>
          </p:nvSpPr>
          <p:spPr bwMode="auto">
            <a:xfrm>
              <a:off x="1440" y="2832"/>
              <a:ext cx="23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>
                  <a:solidFill>
                    <a:srgbClr val="FF0000"/>
                  </a:solidFill>
                </a:rPr>
                <a:t>S</a:t>
              </a:r>
              <a:r>
                <a:rPr lang="en-US" i="1" baseline="-2500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30750" name="Text Box 30"/>
            <p:cNvSpPr txBox="1">
              <a:spLocks noChangeArrowheads="1"/>
            </p:cNvSpPr>
            <p:nvPr/>
          </p:nvSpPr>
          <p:spPr bwMode="auto">
            <a:xfrm>
              <a:off x="2496" y="3024"/>
              <a:ext cx="23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>
                  <a:solidFill>
                    <a:schemeClr val="accent2"/>
                  </a:solidFill>
                </a:rPr>
                <a:t>S</a:t>
              </a:r>
              <a:r>
                <a:rPr lang="en-US" i="1" baseline="-25000">
                  <a:solidFill>
                    <a:schemeClr val="accent2"/>
                  </a:solidFill>
                </a:rPr>
                <a:t>2</a:t>
              </a:r>
            </a:p>
          </p:txBody>
        </p:sp>
      </p:grpSp>
      <p:sp>
        <p:nvSpPr>
          <p:cNvPr id="30752" name="Text Box 32"/>
          <p:cNvSpPr txBox="1">
            <a:spLocks noChangeArrowheads="1"/>
          </p:cNvSpPr>
          <p:nvPr/>
        </p:nvSpPr>
        <p:spPr bwMode="auto">
          <a:xfrm>
            <a:off x="1643061" y="5410200"/>
            <a:ext cx="971970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/>
              <a:t>We can define type of adjacency: 4-adjacency, 8-adjacency or m-adjacency depending on type of connectivity.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Adjacency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39331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Types of Adjacency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097280" y="2060887"/>
            <a:ext cx="10058400" cy="4023360"/>
          </a:xfrm>
        </p:spPr>
        <p:txBody>
          <a:bodyPr>
            <a:normAutofit/>
          </a:bodyPr>
          <a:lstStyle/>
          <a:p>
            <a:pPr marL="514350" indent="-514350">
              <a:buFontTx/>
              <a:buAutoNum type="arabicPeriod"/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4-adjacency: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Two pixels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 values from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4-adjacent if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in the set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514350" indent="-514350">
              <a:buFontTx/>
              <a:buAutoNum type="arabicPeriod"/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8-adjacency: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Two pixels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 values from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8-adjacent if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in the set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514350" indent="-514350">
              <a:buFontTx/>
              <a:buAutoNum type="arabicPeriod"/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m-adjacency =(mixed)</a:t>
            </a:r>
          </a:p>
        </p:txBody>
      </p:sp>
    </p:spTree>
    <p:extLst>
      <p:ext uri="{BB962C8B-B14F-4D97-AF65-F5344CB8AC3E}">
        <p14:creationId xmlns:p14="http://schemas.microsoft.com/office/powerpoint/2010/main" val="24792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Types of Adjacency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m-adjacency:</a:t>
            </a:r>
          </a:p>
          <a:p>
            <a:pPr marL="514350" indent="-514350">
              <a:buNone/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pixels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 values from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m-adjacent if : </a:t>
            </a:r>
          </a:p>
          <a:p>
            <a:pPr marL="1314450" lvl="2" indent="-514350"/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in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or</a:t>
            </a:r>
          </a:p>
          <a:p>
            <a:pPr marL="1314450" lvl="2" indent="-514350"/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in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the set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∩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has no pixel whose values are from V (no intersection)</a:t>
            </a:r>
          </a:p>
          <a:p>
            <a:pPr marL="1314450" lvl="2" indent="-514350"/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 Note: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type of adjacency used must be specified</a:t>
            </a:r>
          </a:p>
          <a:p>
            <a:pPr marL="514350" indent="-514350">
              <a:buNone/>
            </a:pP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57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211490" y="685800"/>
            <a:ext cx="749808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Types of Adjacency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779929" y="2008094"/>
            <a:ext cx="10542494" cy="1407459"/>
          </a:xfrm>
        </p:spPr>
        <p:txBody>
          <a:bodyPr>
            <a:normAutofit/>
          </a:bodyPr>
          <a:lstStyle/>
          <a:p>
            <a:pPr marL="514350" indent="-514350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Mixed adjacency is a modification of 8-adjacency. It is introduced to eliminate the ambiguities that often arise when 8-adjacency is used.</a:t>
            </a:r>
          </a:p>
          <a:p>
            <a:pPr marL="514350" indent="-514350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example:</a:t>
            </a:r>
          </a:p>
          <a:p>
            <a:pPr marL="514350" indent="-514350">
              <a:buNone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0982" y="3263154"/>
            <a:ext cx="7429500" cy="24669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6034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Types of Adjacency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923364" y="1905000"/>
            <a:ext cx="10614211" cy="4724400"/>
          </a:xfrm>
        </p:spPr>
        <p:txBody>
          <a:bodyPr>
            <a:normAutofit/>
          </a:bodyPr>
          <a:lstStyle/>
          <a:p>
            <a:pPr marL="514350" indent="-514350"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this example, we can note that to connect between two pixels (finding a path between two pixels):</a:t>
            </a:r>
          </a:p>
          <a:p>
            <a:pPr marL="914400" lvl="1" indent="-514350"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8-adjacency way, you can find multiple paths between two pixels</a:t>
            </a:r>
          </a:p>
          <a:p>
            <a:pPr marL="914400" lvl="1" indent="-514350"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While, in m-adjacency, you can find only one path between two pixels</a:t>
            </a:r>
          </a:p>
          <a:p>
            <a:pPr marL="514350" indent="-514350"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So, m-adjacency has eliminated the multiple path connection that has been generated by the 8-adjacency.</a:t>
            </a:r>
          </a:p>
          <a:p>
            <a:pPr marL="514350" indent="-514350" algn="just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subsets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S1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S2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adjacent, if some pixel in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S1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adjacent to some pixel in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S2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Adjacent means, either 4-, 8- or m-adjacency.</a:t>
            </a:r>
          </a:p>
          <a:p>
            <a:pPr marL="514350" indent="-514350" algn="just">
              <a:buNone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2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169894" y="988657"/>
            <a:ext cx="108850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>
                <a:latin typeface="+mj-lt"/>
                <a:cs typeface="Arial" charset="0"/>
              </a:rPr>
              <a:t>Path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169894" y="1730764"/>
            <a:ext cx="10058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pixel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(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to pixel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(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is a sequence of distinct pixels: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(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(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(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),…, (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such that 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(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(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and (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(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(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is adjacent to (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i-1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i-1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     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1,…,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6248400" y="4495800"/>
            <a:ext cx="304800" cy="3048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4" name="Rectangle 20"/>
          <p:cNvSpPr>
            <a:spLocks noChangeArrowheads="1"/>
          </p:cNvSpPr>
          <p:nvPr/>
        </p:nvSpPr>
        <p:spPr bwMode="auto">
          <a:xfrm>
            <a:off x="6553200" y="4191000"/>
            <a:ext cx="304800" cy="3048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5" name="Rectangle 21"/>
          <p:cNvSpPr>
            <a:spLocks noChangeArrowheads="1"/>
          </p:cNvSpPr>
          <p:nvPr/>
        </p:nvSpPr>
        <p:spPr bwMode="auto">
          <a:xfrm>
            <a:off x="6553200" y="4495800"/>
            <a:ext cx="304800" cy="3048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6" name="Rectangle 22"/>
          <p:cNvSpPr>
            <a:spLocks noChangeArrowheads="1"/>
          </p:cNvSpPr>
          <p:nvPr/>
        </p:nvSpPr>
        <p:spPr bwMode="auto">
          <a:xfrm>
            <a:off x="6248400" y="4800600"/>
            <a:ext cx="304800" cy="3048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7" name="Rectangle 23"/>
          <p:cNvSpPr>
            <a:spLocks noChangeArrowheads="1"/>
          </p:cNvSpPr>
          <p:nvPr/>
        </p:nvSpPr>
        <p:spPr bwMode="auto">
          <a:xfrm>
            <a:off x="5334000" y="4800600"/>
            <a:ext cx="304800" cy="3048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8" name="Rectangle 24"/>
          <p:cNvSpPr>
            <a:spLocks noChangeArrowheads="1"/>
          </p:cNvSpPr>
          <p:nvPr/>
        </p:nvSpPr>
        <p:spPr bwMode="auto">
          <a:xfrm>
            <a:off x="6858000" y="4191000"/>
            <a:ext cx="304800" cy="3048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9" name="Rectangle 25"/>
          <p:cNvSpPr>
            <a:spLocks noChangeArrowheads="1"/>
          </p:cNvSpPr>
          <p:nvPr/>
        </p:nvSpPr>
        <p:spPr bwMode="auto">
          <a:xfrm>
            <a:off x="5334000" y="4495800"/>
            <a:ext cx="304800" cy="3048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0" name="Rectangle 26"/>
          <p:cNvSpPr>
            <a:spLocks noChangeArrowheads="1"/>
          </p:cNvSpPr>
          <p:nvPr/>
        </p:nvSpPr>
        <p:spPr bwMode="auto">
          <a:xfrm>
            <a:off x="5638800" y="4800600"/>
            <a:ext cx="304800" cy="3048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1" name="Rectangle 27"/>
          <p:cNvSpPr>
            <a:spLocks noChangeArrowheads="1"/>
          </p:cNvSpPr>
          <p:nvPr/>
        </p:nvSpPr>
        <p:spPr bwMode="auto">
          <a:xfrm>
            <a:off x="5943600" y="4800600"/>
            <a:ext cx="304800" cy="3048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6" name="Text Box 32"/>
          <p:cNvSpPr txBox="1">
            <a:spLocks noChangeArrowheads="1"/>
          </p:cNvSpPr>
          <p:nvPr/>
        </p:nvSpPr>
        <p:spPr bwMode="auto">
          <a:xfrm>
            <a:off x="5013325" y="4343400"/>
            <a:ext cx="303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/>
              <a:t>p</a:t>
            </a:r>
          </a:p>
        </p:txBody>
      </p:sp>
      <p:sp>
        <p:nvSpPr>
          <p:cNvPr id="31777" name="Text Box 33"/>
          <p:cNvSpPr txBox="1">
            <a:spLocks noChangeArrowheads="1"/>
          </p:cNvSpPr>
          <p:nvPr/>
        </p:nvSpPr>
        <p:spPr bwMode="auto">
          <a:xfrm>
            <a:off x="7162800" y="4079875"/>
            <a:ext cx="303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/>
              <a:t>q</a:t>
            </a:r>
          </a:p>
        </p:txBody>
      </p:sp>
      <p:sp>
        <p:nvSpPr>
          <p:cNvPr id="31778" name="Text Box 34"/>
          <p:cNvSpPr txBox="1">
            <a:spLocks noChangeArrowheads="1"/>
          </p:cNvSpPr>
          <p:nvPr/>
        </p:nvSpPr>
        <p:spPr bwMode="auto">
          <a:xfrm>
            <a:off x="1169894" y="5410201"/>
            <a:ext cx="9040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     We can define type of path: 4-path, 8-path or m-path depending on type of adjacency.</a:t>
            </a:r>
          </a:p>
        </p:txBody>
      </p:sp>
    </p:spTree>
    <p:extLst>
      <p:ext uri="{BB962C8B-B14F-4D97-AF65-F5344CB8AC3E}">
        <p14:creationId xmlns:p14="http://schemas.microsoft.com/office/powerpoint/2010/main" val="323036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075105" y="915382"/>
            <a:ext cx="252120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>
                <a:latin typeface="+mj-lt"/>
                <a:cs typeface="Arial" charset="0"/>
              </a:rPr>
              <a:t>Path (cont.)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5181603" y="2378075"/>
            <a:ext cx="1217613" cy="1741488"/>
            <a:chOff x="2304" y="960"/>
            <a:chExt cx="767" cy="1097"/>
          </a:xfrm>
        </p:grpSpPr>
        <p:grpSp>
          <p:nvGrpSpPr>
            <p:cNvPr id="3" name="Group 27"/>
            <p:cNvGrpSpPr>
              <a:grpSpLocks/>
            </p:cNvGrpSpPr>
            <p:nvPr/>
          </p:nvGrpSpPr>
          <p:grpSpPr bwMode="auto">
            <a:xfrm>
              <a:off x="2304" y="1008"/>
              <a:ext cx="576" cy="864"/>
              <a:chOff x="2304" y="1008"/>
              <a:chExt cx="576" cy="864"/>
            </a:xfrm>
          </p:grpSpPr>
          <p:sp>
            <p:nvSpPr>
              <p:cNvPr id="32786" name="Rectangle 18"/>
              <p:cNvSpPr>
                <a:spLocks noChangeArrowheads="1"/>
              </p:cNvSpPr>
              <p:nvPr/>
            </p:nvSpPr>
            <p:spPr bwMode="auto">
              <a:xfrm>
                <a:off x="2304" y="1008"/>
                <a:ext cx="288" cy="28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787" name="Rectangle 19"/>
              <p:cNvSpPr>
                <a:spLocks noChangeArrowheads="1"/>
              </p:cNvSpPr>
              <p:nvPr/>
            </p:nvSpPr>
            <p:spPr bwMode="auto">
              <a:xfrm>
                <a:off x="2592" y="1008"/>
                <a:ext cx="288" cy="28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788" name="Rectangle 20"/>
              <p:cNvSpPr>
                <a:spLocks noChangeArrowheads="1"/>
              </p:cNvSpPr>
              <p:nvPr/>
            </p:nvSpPr>
            <p:spPr bwMode="auto">
              <a:xfrm>
                <a:off x="2592" y="1584"/>
                <a:ext cx="288" cy="28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789" name="Rectangle 21"/>
              <p:cNvSpPr>
                <a:spLocks noChangeArrowheads="1"/>
              </p:cNvSpPr>
              <p:nvPr/>
            </p:nvSpPr>
            <p:spPr bwMode="auto">
              <a:xfrm>
                <a:off x="2304" y="1296"/>
                <a:ext cx="288" cy="28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2797" name="Text Box 29"/>
            <p:cNvSpPr txBox="1">
              <a:spLocks noChangeArrowheads="1"/>
            </p:cNvSpPr>
            <p:nvPr/>
          </p:nvSpPr>
          <p:spPr bwMode="auto">
            <a:xfrm>
              <a:off x="2880" y="960"/>
              <a:ext cx="19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/>
                <a:t>p</a:t>
              </a:r>
            </a:p>
          </p:txBody>
        </p:sp>
        <p:sp>
          <p:nvSpPr>
            <p:cNvPr id="32798" name="Text Box 30"/>
            <p:cNvSpPr txBox="1">
              <a:spLocks noChangeArrowheads="1"/>
            </p:cNvSpPr>
            <p:nvPr/>
          </p:nvSpPr>
          <p:spPr bwMode="auto">
            <a:xfrm>
              <a:off x="2640" y="1824"/>
              <a:ext cx="19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/>
                <a:t>q</a:t>
              </a:r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8001003" y="2378075"/>
            <a:ext cx="1217613" cy="1741488"/>
            <a:chOff x="2304" y="960"/>
            <a:chExt cx="767" cy="1097"/>
          </a:xfrm>
        </p:grpSpPr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2304" y="1008"/>
              <a:ext cx="576" cy="864"/>
              <a:chOff x="2304" y="1008"/>
              <a:chExt cx="576" cy="864"/>
            </a:xfrm>
          </p:grpSpPr>
          <p:sp>
            <p:nvSpPr>
              <p:cNvPr id="32802" name="Rectangle 34"/>
              <p:cNvSpPr>
                <a:spLocks noChangeArrowheads="1"/>
              </p:cNvSpPr>
              <p:nvPr/>
            </p:nvSpPr>
            <p:spPr bwMode="auto">
              <a:xfrm>
                <a:off x="2304" y="1008"/>
                <a:ext cx="288" cy="28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803" name="Rectangle 35"/>
              <p:cNvSpPr>
                <a:spLocks noChangeArrowheads="1"/>
              </p:cNvSpPr>
              <p:nvPr/>
            </p:nvSpPr>
            <p:spPr bwMode="auto">
              <a:xfrm>
                <a:off x="2592" y="1008"/>
                <a:ext cx="288" cy="28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804" name="Rectangle 36"/>
              <p:cNvSpPr>
                <a:spLocks noChangeArrowheads="1"/>
              </p:cNvSpPr>
              <p:nvPr/>
            </p:nvSpPr>
            <p:spPr bwMode="auto">
              <a:xfrm>
                <a:off x="2592" y="1584"/>
                <a:ext cx="288" cy="28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805" name="Rectangle 37"/>
              <p:cNvSpPr>
                <a:spLocks noChangeArrowheads="1"/>
              </p:cNvSpPr>
              <p:nvPr/>
            </p:nvSpPr>
            <p:spPr bwMode="auto">
              <a:xfrm>
                <a:off x="2304" y="1296"/>
                <a:ext cx="288" cy="28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2806" name="Text Box 38"/>
            <p:cNvSpPr txBox="1">
              <a:spLocks noChangeArrowheads="1"/>
            </p:cNvSpPr>
            <p:nvPr/>
          </p:nvSpPr>
          <p:spPr bwMode="auto">
            <a:xfrm>
              <a:off x="2880" y="960"/>
              <a:ext cx="19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/>
                <a:t>p</a:t>
              </a:r>
            </a:p>
          </p:txBody>
        </p:sp>
        <p:sp>
          <p:nvSpPr>
            <p:cNvPr id="32807" name="Text Box 39"/>
            <p:cNvSpPr txBox="1">
              <a:spLocks noChangeArrowheads="1"/>
            </p:cNvSpPr>
            <p:nvPr/>
          </p:nvSpPr>
          <p:spPr bwMode="auto">
            <a:xfrm>
              <a:off x="2640" y="1824"/>
              <a:ext cx="19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/>
                <a:t>q</a:t>
              </a:r>
            </a:p>
          </p:txBody>
        </p:sp>
      </p:grpSp>
      <p:grpSp>
        <p:nvGrpSpPr>
          <p:cNvPr id="6" name="Group 40"/>
          <p:cNvGrpSpPr>
            <a:grpSpLocks/>
          </p:cNvGrpSpPr>
          <p:nvPr/>
        </p:nvGrpSpPr>
        <p:grpSpPr bwMode="auto">
          <a:xfrm>
            <a:off x="2667003" y="2378075"/>
            <a:ext cx="1217613" cy="1741488"/>
            <a:chOff x="2304" y="960"/>
            <a:chExt cx="767" cy="1097"/>
          </a:xfrm>
        </p:grpSpPr>
        <p:grpSp>
          <p:nvGrpSpPr>
            <p:cNvPr id="7" name="Group 41"/>
            <p:cNvGrpSpPr>
              <a:grpSpLocks/>
            </p:cNvGrpSpPr>
            <p:nvPr/>
          </p:nvGrpSpPr>
          <p:grpSpPr bwMode="auto">
            <a:xfrm>
              <a:off x="2304" y="1008"/>
              <a:ext cx="576" cy="864"/>
              <a:chOff x="2304" y="1008"/>
              <a:chExt cx="576" cy="864"/>
            </a:xfrm>
          </p:grpSpPr>
          <p:sp>
            <p:nvSpPr>
              <p:cNvPr id="32810" name="Rectangle 42"/>
              <p:cNvSpPr>
                <a:spLocks noChangeArrowheads="1"/>
              </p:cNvSpPr>
              <p:nvPr/>
            </p:nvSpPr>
            <p:spPr bwMode="auto">
              <a:xfrm>
                <a:off x="2304" y="1008"/>
                <a:ext cx="288" cy="28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811" name="Rectangle 43"/>
              <p:cNvSpPr>
                <a:spLocks noChangeArrowheads="1"/>
              </p:cNvSpPr>
              <p:nvPr/>
            </p:nvSpPr>
            <p:spPr bwMode="auto">
              <a:xfrm>
                <a:off x="2592" y="1008"/>
                <a:ext cx="288" cy="28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812" name="Rectangle 44"/>
              <p:cNvSpPr>
                <a:spLocks noChangeArrowheads="1"/>
              </p:cNvSpPr>
              <p:nvPr/>
            </p:nvSpPr>
            <p:spPr bwMode="auto">
              <a:xfrm>
                <a:off x="2592" y="1584"/>
                <a:ext cx="288" cy="28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813" name="Rectangle 45"/>
              <p:cNvSpPr>
                <a:spLocks noChangeArrowheads="1"/>
              </p:cNvSpPr>
              <p:nvPr/>
            </p:nvSpPr>
            <p:spPr bwMode="auto">
              <a:xfrm>
                <a:off x="2304" y="1296"/>
                <a:ext cx="288" cy="28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2814" name="Text Box 46"/>
            <p:cNvSpPr txBox="1">
              <a:spLocks noChangeArrowheads="1"/>
            </p:cNvSpPr>
            <p:nvPr/>
          </p:nvSpPr>
          <p:spPr bwMode="auto">
            <a:xfrm>
              <a:off x="2880" y="960"/>
              <a:ext cx="19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/>
                <a:t>p</a:t>
              </a:r>
            </a:p>
          </p:txBody>
        </p:sp>
        <p:sp>
          <p:nvSpPr>
            <p:cNvPr id="32815" name="Text Box 47"/>
            <p:cNvSpPr txBox="1">
              <a:spLocks noChangeArrowheads="1"/>
            </p:cNvSpPr>
            <p:nvPr/>
          </p:nvSpPr>
          <p:spPr bwMode="auto">
            <a:xfrm>
              <a:off x="2640" y="1824"/>
              <a:ext cx="19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/>
                <a:t>q</a:t>
              </a:r>
            </a:p>
          </p:txBody>
        </p:sp>
      </p:grpSp>
      <p:sp>
        <p:nvSpPr>
          <p:cNvPr id="32816" name="Line 48"/>
          <p:cNvSpPr>
            <a:spLocks noChangeShapeType="1"/>
          </p:cNvSpPr>
          <p:nvPr/>
        </p:nvSpPr>
        <p:spPr bwMode="auto">
          <a:xfrm flipH="1">
            <a:off x="5410200" y="2682875"/>
            <a:ext cx="4572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17" name="Line 49"/>
          <p:cNvSpPr>
            <a:spLocks noChangeShapeType="1"/>
          </p:cNvSpPr>
          <p:nvPr/>
        </p:nvSpPr>
        <p:spPr bwMode="auto">
          <a:xfrm>
            <a:off x="5410200" y="2682875"/>
            <a:ext cx="0" cy="4572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18" name="Line 50"/>
          <p:cNvSpPr>
            <a:spLocks noChangeShapeType="1"/>
          </p:cNvSpPr>
          <p:nvPr/>
        </p:nvSpPr>
        <p:spPr bwMode="auto">
          <a:xfrm>
            <a:off x="5410200" y="3140075"/>
            <a:ext cx="457200" cy="4572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19" name="Line 51"/>
          <p:cNvSpPr>
            <a:spLocks noChangeShapeType="1"/>
          </p:cNvSpPr>
          <p:nvPr/>
        </p:nvSpPr>
        <p:spPr bwMode="auto">
          <a:xfrm flipH="1">
            <a:off x="5410200" y="2682875"/>
            <a:ext cx="457200" cy="4572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20" name="Line 52"/>
          <p:cNvSpPr>
            <a:spLocks noChangeShapeType="1"/>
          </p:cNvSpPr>
          <p:nvPr/>
        </p:nvSpPr>
        <p:spPr bwMode="auto">
          <a:xfrm flipH="1">
            <a:off x="8229600" y="2682875"/>
            <a:ext cx="4572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21" name="Line 53"/>
          <p:cNvSpPr>
            <a:spLocks noChangeShapeType="1"/>
          </p:cNvSpPr>
          <p:nvPr/>
        </p:nvSpPr>
        <p:spPr bwMode="auto">
          <a:xfrm>
            <a:off x="8229600" y="2682875"/>
            <a:ext cx="0" cy="4572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22" name="Line 54"/>
          <p:cNvSpPr>
            <a:spLocks noChangeShapeType="1"/>
          </p:cNvSpPr>
          <p:nvPr/>
        </p:nvSpPr>
        <p:spPr bwMode="auto">
          <a:xfrm>
            <a:off x="8229600" y="3140075"/>
            <a:ext cx="457200" cy="4572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24" name="Text Box 56"/>
          <p:cNvSpPr txBox="1">
            <a:spLocks noChangeArrowheads="1"/>
          </p:cNvSpPr>
          <p:nvPr/>
        </p:nvSpPr>
        <p:spPr bwMode="auto">
          <a:xfrm>
            <a:off x="2438400" y="4876801"/>
            <a:ext cx="25877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       8-path from </a:t>
            </a:r>
            <a:r>
              <a:rPr lang="en-US" i="1"/>
              <a:t>p</a:t>
            </a:r>
            <a:r>
              <a:rPr lang="en-US"/>
              <a:t> to </a:t>
            </a:r>
            <a:r>
              <a:rPr lang="en-US" i="1"/>
              <a:t>q</a:t>
            </a:r>
          </a:p>
          <a:p>
            <a:r>
              <a:rPr lang="en-US"/>
              <a:t>results in some ambiguity</a:t>
            </a:r>
          </a:p>
        </p:txBody>
      </p:sp>
      <p:sp>
        <p:nvSpPr>
          <p:cNvPr id="32825" name="Text Box 57"/>
          <p:cNvSpPr txBox="1">
            <a:spLocks noChangeArrowheads="1"/>
          </p:cNvSpPr>
          <p:nvPr/>
        </p:nvSpPr>
        <p:spPr bwMode="auto">
          <a:xfrm>
            <a:off x="7162800" y="4724401"/>
            <a:ext cx="21787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    m-path from </a:t>
            </a:r>
            <a:r>
              <a:rPr lang="en-US" i="1"/>
              <a:t>p</a:t>
            </a:r>
            <a:r>
              <a:rPr lang="en-US"/>
              <a:t> to </a:t>
            </a:r>
            <a:r>
              <a:rPr lang="en-US" i="1"/>
              <a:t>q</a:t>
            </a:r>
          </a:p>
          <a:p>
            <a:r>
              <a:rPr lang="en-US"/>
              <a:t>solves this ambiguity</a:t>
            </a:r>
          </a:p>
        </p:txBody>
      </p:sp>
      <p:sp>
        <p:nvSpPr>
          <p:cNvPr id="32826" name="Text Box 58"/>
          <p:cNvSpPr txBox="1">
            <a:spLocks noChangeArrowheads="1"/>
          </p:cNvSpPr>
          <p:nvPr/>
        </p:nvSpPr>
        <p:spPr bwMode="auto">
          <a:xfrm>
            <a:off x="5241925" y="1885950"/>
            <a:ext cx="8013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8-path</a:t>
            </a:r>
          </a:p>
        </p:txBody>
      </p:sp>
      <p:sp>
        <p:nvSpPr>
          <p:cNvPr id="32827" name="Text Box 59"/>
          <p:cNvSpPr txBox="1">
            <a:spLocks noChangeArrowheads="1"/>
          </p:cNvSpPr>
          <p:nvPr/>
        </p:nvSpPr>
        <p:spPr bwMode="auto">
          <a:xfrm>
            <a:off x="7985125" y="1885950"/>
            <a:ext cx="8686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m-path</a:t>
            </a:r>
          </a:p>
        </p:txBody>
      </p:sp>
      <p:sp>
        <p:nvSpPr>
          <p:cNvPr id="32829" name="Line 61"/>
          <p:cNvSpPr>
            <a:spLocks noChangeShapeType="1"/>
          </p:cNvSpPr>
          <p:nvPr/>
        </p:nvSpPr>
        <p:spPr bwMode="auto">
          <a:xfrm flipV="1">
            <a:off x="4572000" y="2895600"/>
            <a:ext cx="1066800" cy="19050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30" name="Line 62"/>
          <p:cNvSpPr>
            <a:spLocks noChangeShapeType="1"/>
          </p:cNvSpPr>
          <p:nvPr/>
        </p:nvSpPr>
        <p:spPr bwMode="auto">
          <a:xfrm flipV="1">
            <a:off x="4572000" y="2819400"/>
            <a:ext cx="838200" cy="19812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831" name="Line 63"/>
          <p:cNvSpPr>
            <a:spLocks noChangeShapeType="1"/>
          </p:cNvSpPr>
          <p:nvPr/>
        </p:nvSpPr>
        <p:spPr bwMode="auto">
          <a:xfrm flipV="1">
            <a:off x="7924800" y="2895600"/>
            <a:ext cx="304800" cy="18288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98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090068" y="1033790"/>
            <a:ext cx="19101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>
                <a:latin typeface="+mj-lt"/>
                <a:cs typeface="Arial" charset="0"/>
              </a:rPr>
              <a:t>Distance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090067" y="2115670"/>
            <a:ext cx="10232357" cy="2057400"/>
          </a:xfrm>
          <a:prstGeom prst="rect">
            <a:avLst/>
          </a:prstGeom>
        </p:spPr>
        <p:txBody>
          <a:bodyPr/>
          <a:lstStyle/>
          <a:p>
            <a:pPr marL="365760" indent="-283464" defTabSz="914400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pixels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with coordinates (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(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and (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respectively,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 distance function if:</a:t>
            </a:r>
          </a:p>
          <a:p>
            <a:pPr marL="365760" indent="-283464" defTabSz="914400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(a)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≥ 0 (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0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 marL="365760" indent="-283464" defTabSz="914400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(b)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and</a:t>
            </a:r>
          </a:p>
          <a:p>
            <a:pPr marL="365760" indent="-283464" defTabSz="914400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(c)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≤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+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65760" indent="-283464" defTabSz="914400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71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79349" y="13477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14513" y="1532454"/>
            <a:ext cx="9471857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lens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contains 60-70% water, 6% of fat.</a:t>
            </a:r>
          </a:p>
          <a:p>
            <a:pPr marL="457200" indent="-457200">
              <a:buFontTx/>
              <a:buAutoNum type="arabicPeriod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diaphragm controls amount of light that enters the eye.</a:t>
            </a:r>
          </a:p>
          <a:p>
            <a:pPr marL="457200" indent="-457200">
              <a:buFontTx/>
              <a:buAutoNum type="arabicPeriod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Light receptors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retina</a:t>
            </a:r>
          </a:p>
          <a:p>
            <a:pPr marL="457200" indent="-4572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About 6-7 millions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cones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bright light vision called </a:t>
            </a:r>
            <a:r>
              <a:rPr lang="en-US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photopic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914400" lvl="1" indent="-4572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Density of cones is about 150,000 elements/mm</a:t>
            </a:r>
            <a:r>
              <a:rPr lang="en-US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14400" lvl="1" indent="-4572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Cones involve in color vision.</a:t>
            </a:r>
          </a:p>
          <a:p>
            <a:pPr marL="914400" lvl="1" indent="-457200"/>
            <a:r>
              <a:rPr lang="th-TH" sz="2000" dirty="0">
                <a:latin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Cones are concentrated in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fovea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about 1.5x1.5 mm</a:t>
            </a:r>
            <a:r>
              <a:rPr lang="en-US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14400" lvl="1" indent="-4572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About 75-150 millions</a:t>
            </a:r>
            <a:r>
              <a:rPr lang="en-US" sz="2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rods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dim light vision called </a:t>
            </a:r>
            <a:r>
              <a:rPr lang="en-US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scotopic</a:t>
            </a:r>
            <a:endParaRPr lang="en-US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Rods are sensitive to low level of light and are not involved</a:t>
            </a:r>
          </a:p>
          <a:p>
            <a:pPr marL="914400" lvl="1" indent="-4572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color vision.</a:t>
            </a:r>
          </a:p>
          <a:p>
            <a:pPr marL="914400" lvl="1" indent="-45720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Blind spot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the region of emergence of the optic nerve from the eye.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971" y="416790"/>
            <a:ext cx="10058400" cy="7463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tx1"/>
                </a:solidFill>
              </a:rPr>
              <a:t>Visual Perception: Human Eye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33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187449" y="958681"/>
            <a:ext cx="33428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>
                <a:latin typeface="+mj-lt"/>
                <a:cs typeface="Arial" charset="0"/>
              </a:rPr>
              <a:t>Distance (cont.)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187449" y="1901001"/>
            <a:ext cx="67976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b="1" i="1" dirty="0">
                <a:solidFill>
                  <a:schemeClr val="accent2"/>
                </a:solidFill>
              </a:rPr>
              <a:t>D</a:t>
            </a:r>
            <a:r>
              <a:rPr lang="en-US" sz="2000" b="1" i="1" baseline="-25000" dirty="0">
                <a:solidFill>
                  <a:schemeClr val="accent2"/>
                </a:solidFill>
              </a:rPr>
              <a:t>4</a:t>
            </a:r>
            <a:r>
              <a:rPr lang="en-US" sz="2000" b="1" i="1" dirty="0">
                <a:solidFill>
                  <a:schemeClr val="accent2"/>
                </a:solidFill>
              </a:rPr>
              <a:t>-distance</a:t>
            </a:r>
            <a:r>
              <a:rPr lang="en-US" sz="2000" dirty="0"/>
              <a:t> (</a:t>
            </a:r>
            <a:r>
              <a:rPr lang="en-US" sz="2000" i="1" dirty="0"/>
              <a:t>city-block distance</a:t>
            </a:r>
            <a:r>
              <a:rPr lang="en-US" sz="2000" dirty="0"/>
              <a:t>) is defined as</a:t>
            </a:r>
          </a:p>
        </p:txBody>
      </p:sp>
      <p:graphicFrame>
        <p:nvGraphicFramePr>
          <p:cNvPr id="348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72538"/>
              </p:ext>
            </p:extLst>
          </p:nvPr>
        </p:nvGraphicFramePr>
        <p:xfrm>
          <a:off x="4586287" y="2373313"/>
          <a:ext cx="30194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3" imgW="1498320" imgH="253800" progId="Equation.3">
                  <p:embed/>
                </p:oleObj>
              </mc:Choice>
              <mc:Fallback>
                <p:oleObj name="Equation" r:id="rId3" imgW="14983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6287" y="2373313"/>
                        <a:ext cx="3019425" cy="5111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4953000" y="3048000"/>
            <a:ext cx="2286000" cy="2286000"/>
            <a:chOff x="768" y="1920"/>
            <a:chExt cx="1440" cy="1440"/>
          </a:xfrm>
        </p:grpSpPr>
        <p:sp>
          <p:nvSpPr>
            <p:cNvPr id="34823" name="Rectangle 7"/>
            <p:cNvSpPr>
              <a:spLocks noChangeArrowheads="1"/>
            </p:cNvSpPr>
            <p:nvPr/>
          </p:nvSpPr>
          <p:spPr bwMode="auto">
            <a:xfrm>
              <a:off x="1344" y="2208"/>
              <a:ext cx="288" cy="288"/>
            </a:xfrm>
            <a:prstGeom prst="rect">
              <a:avLst/>
            </a:prstGeom>
            <a:solidFill>
              <a:srgbClr val="CCFFFF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34824" name="Rectangle 8"/>
            <p:cNvSpPr>
              <a:spLocks noChangeArrowheads="1"/>
            </p:cNvSpPr>
            <p:nvPr/>
          </p:nvSpPr>
          <p:spPr bwMode="auto">
            <a:xfrm>
              <a:off x="1632" y="2208"/>
              <a:ext cx="288" cy="288"/>
            </a:xfrm>
            <a:prstGeom prst="rect">
              <a:avLst/>
            </a:prstGeom>
            <a:solidFill>
              <a:srgbClr val="FFCC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34825" name="Rectangle 9"/>
            <p:cNvSpPr>
              <a:spLocks noChangeArrowheads="1"/>
            </p:cNvSpPr>
            <p:nvPr/>
          </p:nvSpPr>
          <p:spPr bwMode="auto">
            <a:xfrm>
              <a:off x="1632" y="2496"/>
              <a:ext cx="288" cy="288"/>
            </a:xfrm>
            <a:prstGeom prst="rect">
              <a:avLst/>
            </a:prstGeom>
            <a:solidFill>
              <a:srgbClr val="CCFFFF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34826" name="Rectangle 10"/>
            <p:cNvSpPr>
              <a:spLocks noChangeArrowheads="1"/>
            </p:cNvSpPr>
            <p:nvPr/>
          </p:nvSpPr>
          <p:spPr bwMode="auto">
            <a:xfrm>
              <a:off x="1344" y="2496"/>
              <a:ext cx="288" cy="288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dirty="0"/>
                <a:t>0</a:t>
              </a:r>
            </a:p>
          </p:txBody>
        </p:sp>
        <p:sp>
          <p:nvSpPr>
            <p:cNvPr id="34829" name="Rectangle 13"/>
            <p:cNvSpPr>
              <a:spLocks noChangeArrowheads="1"/>
            </p:cNvSpPr>
            <p:nvPr/>
          </p:nvSpPr>
          <p:spPr bwMode="auto">
            <a:xfrm>
              <a:off x="1344" y="2784"/>
              <a:ext cx="288" cy="288"/>
            </a:xfrm>
            <a:prstGeom prst="rect">
              <a:avLst/>
            </a:prstGeom>
            <a:solidFill>
              <a:srgbClr val="CCFFFF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34830" name="Rectangle 14"/>
            <p:cNvSpPr>
              <a:spLocks noChangeArrowheads="1"/>
            </p:cNvSpPr>
            <p:nvPr/>
          </p:nvSpPr>
          <p:spPr bwMode="auto">
            <a:xfrm>
              <a:off x="1632" y="2784"/>
              <a:ext cx="288" cy="288"/>
            </a:xfrm>
            <a:prstGeom prst="rect">
              <a:avLst/>
            </a:prstGeom>
            <a:solidFill>
              <a:srgbClr val="FFCC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34831" name="Rectangle 15"/>
            <p:cNvSpPr>
              <a:spLocks noChangeArrowheads="1"/>
            </p:cNvSpPr>
            <p:nvPr/>
          </p:nvSpPr>
          <p:spPr bwMode="auto">
            <a:xfrm>
              <a:off x="1056" y="2496"/>
              <a:ext cx="288" cy="288"/>
            </a:xfrm>
            <a:prstGeom prst="rect">
              <a:avLst/>
            </a:prstGeom>
            <a:solidFill>
              <a:srgbClr val="CCFFFF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34832" name="Rectangle 16"/>
            <p:cNvSpPr>
              <a:spLocks noChangeArrowheads="1"/>
            </p:cNvSpPr>
            <p:nvPr/>
          </p:nvSpPr>
          <p:spPr bwMode="auto">
            <a:xfrm>
              <a:off x="1056" y="2208"/>
              <a:ext cx="288" cy="288"/>
            </a:xfrm>
            <a:prstGeom prst="rect">
              <a:avLst/>
            </a:prstGeom>
            <a:solidFill>
              <a:srgbClr val="FFCC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34833" name="Rectangle 17"/>
            <p:cNvSpPr>
              <a:spLocks noChangeArrowheads="1"/>
            </p:cNvSpPr>
            <p:nvPr/>
          </p:nvSpPr>
          <p:spPr bwMode="auto">
            <a:xfrm>
              <a:off x="1056" y="2784"/>
              <a:ext cx="288" cy="288"/>
            </a:xfrm>
            <a:prstGeom prst="rect">
              <a:avLst/>
            </a:prstGeom>
            <a:solidFill>
              <a:srgbClr val="FFCC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34834" name="Rectangle 18"/>
            <p:cNvSpPr>
              <a:spLocks noChangeArrowheads="1"/>
            </p:cNvSpPr>
            <p:nvPr/>
          </p:nvSpPr>
          <p:spPr bwMode="auto">
            <a:xfrm>
              <a:off x="1344" y="1920"/>
              <a:ext cx="288" cy="288"/>
            </a:xfrm>
            <a:prstGeom prst="rect">
              <a:avLst/>
            </a:prstGeom>
            <a:solidFill>
              <a:srgbClr val="FFCC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34835" name="Rectangle 19"/>
            <p:cNvSpPr>
              <a:spLocks noChangeArrowheads="1"/>
            </p:cNvSpPr>
            <p:nvPr/>
          </p:nvSpPr>
          <p:spPr bwMode="auto">
            <a:xfrm>
              <a:off x="1920" y="2496"/>
              <a:ext cx="288" cy="288"/>
            </a:xfrm>
            <a:prstGeom prst="rect">
              <a:avLst/>
            </a:prstGeom>
            <a:solidFill>
              <a:srgbClr val="FFCC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34836" name="Rectangle 20"/>
            <p:cNvSpPr>
              <a:spLocks noChangeArrowheads="1"/>
            </p:cNvSpPr>
            <p:nvPr/>
          </p:nvSpPr>
          <p:spPr bwMode="auto">
            <a:xfrm>
              <a:off x="1344" y="3072"/>
              <a:ext cx="288" cy="288"/>
            </a:xfrm>
            <a:prstGeom prst="rect">
              <a:avLst/>
            </a:prstGeom>
            <a:solidFill>
              <a:srgbClr val="FFCC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34837" name="Rectangle 21"/>
            <p:cNvSpPr>
              <a:spLocks noChangeArrowheads="1"/>
            </p:cNvSpPr>
            <p:nvPr/>
          </p:nvSpPr>
          <p:spPr bwMode="auto">
            <a:xfrm>
              <a:off x="768" y="2496"/>
              <a:ext cx="288" cy="288"/>
            </a:xfrm>
            <a:prstGeom prst="rect">
              <a:avLst/>
            </a:prstGeom>
            <a:solidFill>
              <a:srgbClr val="FFCC99"/>
            </a:solidFill>
            <a:ln w="254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</p:grpSp>
      <p:sp>
        <p:nvSpPr>
          <p:cNvPr id="34854" name="Text Box 38"/>
          <p:cNvSpPr txBox="1">
            <a:spLocks noChangeArrowheads="1"/>
          </p:cNvSpPr>
          <p:nvPr/>
        </p:nvSpPr>
        <p:spPr bwMode="auto">
          <a:xfrm>
            <a:off x="3484563" y="5715000"/>
            <a:ext cx="38903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Pixels with </a:t>
            </a:r>
            <a:r>
              <a:rPr lang="en-US" i="1"/>
              <a:t>D</a:t>
            </a:r>
            <a:r>
              <a:rPr lang="en-US" i="1" baseline="-25000"/>
              <a:t>4</a:t>
            </a:r>
            <a:r>
              <a:rPr lang="en-US"/>
              <a:t>(</a:t>
            </a:r>
            <a:r>
              <a:rPr lang="en-US" i="1"/>
              <a:t>p</a:t>
            </a:r>
            <a:r>
              <a:rPr lang="en-US"/>
              <a:t>) = 1 is 4-neighbors of </a:t>
            </a:r>
            <a:r>
              <a:rPr lang="en-US" i="1"/>
              <a:t>p</a:t>
            </a:r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695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195551" y="1090445"/>
            <a:ext cx="27143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>
                <a:latin typeface="+mj-lt"/>
                <a:cs typeface="Arial" charset="0"/>
              </a:rPr>
              <a:t>Distance (cont.)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195551" y="1865720"/>
            <a:ext cx="60434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chemeClr val="accent2"/>
                </a:solidFill>
              </a:rPr>
              <a:t>D</a:t>
            </a:r>
            <a:r>
              <a:rPr lang="en-US" sz="2400" b="1" i="1" baseline="-25000" dirty="0">
                <a:solidFill>
                  <a:schemeClr val="accent2"/>
                </a:solidFill>
              </a:rPr>
              <a:t>8</a:t>
            </a:r>
            <a:r>
              <a:rPr lang="en-US" sz="2400" b="1" i="1" dirty="0">
                <a:solidFill>
                  <a:schemeClr val="accent2"/>
                </a:solidFill>
              </a:rPr>
              <a:t>-distance</a:t>
            </a:r>
            <a:r>
              <a:rPr lang="en-US" sz="2400" dirty="0"/>
              <a:t> (</a:t>
            </a:r>
            <a:r>
              <a:rPr lang="en-US" sz="2400" i="1" dirty="0"/>
              <a:t>chessboard distance</a:t>
            </a:r>
            <a:r>
              <a:rPr lang="en-US" sz="2400" dirty="0"/>
              <a:t>) is defined as</a:t>
            </a:r>
          </a:p>
        </p:txBody>
      </p:sp>
      <p:graphicFrame>
        <p:nvGraphicFramePr>
          <p:cNvPr id="133120" name="Object 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5798642"/>
              </p:ext>
            </p:extLst>
          </p:nvPr>
        </p:nvGraphicFramePr>
        <p:xfrm>
          <a:off x="4305300" y="2373313"/>
          <a:ext cx="35814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Equation" r:id="rId3" imgW="1777680" imgH="253800" progId="Equation.3">
                  <p:embed/>
                </p:oleObj>
              </mc:Choice>
              <mc:Fallback>
                <p:oleObj name="Equation" r:id="rId3" imgW="17776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5300" y="2373313"/>
                        <a:ext cx="3581400" cy="5111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5867400" y="3505200"/>
            <a:ext cx="457200" cy="457200"/>
          </a:xfrm>
          <a:prstGeom prst="rect">
            <a:avLst/>
          </a:prstGeom>
          <a:solidFill>
            <a:srgbClr val="CC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4953000" y="30480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6324600" y="3962400"/>
            <a:ext cx="457200" cy="457200"/>
          </a:xfrm>
          <a:prstGeom prst="rect">
            <a:avLst/>
          </a:prstGeom>
          <a:solidFill>
            <a:srgbClr val="CC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5867400" y="3962400"/>
            <a:ext cx="457200" cy="4572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5867400" y="4419600"/>
            <a:ext cx="457200" cy="457200"/>
          </a:xfrm>
          <a:prstGeom prst="rect">
            <a:avLst/>
          </a:prstGeom>
          <a:solidFill>
            <a:srgbClr val="CC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5410200" y="30480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5410200" y="3962400"/>
            <a:ext cx="457200" cy="457200"/>
          </a:xfrm>
          <a:prstGeom prst="rect">
            <a:avLst/>
          </a:prstGeom>
          <a:solidFill>
            <a:srgbClr val="CC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35853" name="Rectangle 13"/>
          <p:cNvSpPr>
            <a:spLocks noChangeArrowheads="1"/>
          </p:cNvSpPr>
          <p:nvPr/>
        </p:nvSpPr>
        <p:spPr bwMode="auto">
          <a:xfrm>
            <a:off x="4953000" y="35052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4953000" y="44196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5867400" y="30480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56" name="Rectangle 16"/>
          <p:cNvSpPr>
            <a:spLocks noChangeArrowheads="1"/>
          </p:cNvSpPr>
          <p:nvPr/>
        </p:nvSpPr>
        <p:spPr bwMode="auto">
          <a:xfrm>
            <a:off x="6781800" y="39624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57" name="Rectangle 17"/>
          <p:cNvSpPr>
            <a:spLocks noChangeArrowheads="1"/>
          </p:cNvSpPr>
          <p:nvPr/>
        </p:nvSpPr>
        <p:spPr bwMode="auto">
          <a:xfrm>
            <a:off x="5867400" y="48768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58" name="Rectangle 18"/>
          <p:cNvSpPr>
            <a:spLocks noChangeArrowheads="1"/>
          </p:cNvSpPr>
          <p:nvPr/>
        </p:nvSpPr>
        <p:spPr bwMode="auto">
          <a:xfrm>
            <a:off x="4953000" y="39624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59" name="Text Box 19"/>
          <p:cNvSpPr txBox="1">
            <a:spLocks noChangeArrowheads="1"/>
          </p:cNvSpPr>
          <p:nvPr/>
        </p:nvSpPr>
        <p:spPr bwMode="auto">
          <a:xfrm>
            <a:off x="3484563" y="5715000"/>
            <a:ext cx="38903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Pixels with </a:t>
            </a:r>
            <a:r>
              <a:rPr lang="en-US" i="1"/>
              <a:t>D</a:t>
            </a:r>
            <a:r>
              <a:rPr lang="en-US" i="1" baseline="-25000"/>
              <a:t>8</a:t>
            </a:r>
            <a:r>
              <a:rPr lang="en-US"/>
              <a:t>(</a:t>
            </a:r>
            <a:r>
              <a:rPr lang="en-US" i="1"/>
              <a:t>p</a:t>
            </a:r>
            <a:r>
              <a:rPr lang="en-US"/>
              <a:t>) = 1 is 8-neighbors of </a:t>
            </a:r>
            <a:r>
              <a:rPr lang="en-US" i="1"/>
              <a:t>p</a:t>
            </a:r>
            <a:r>
              <a:rPr lang="en-US"/>
              <a:t>.</a:t>
            </a:r>
          </a:p>
        </p:txBody>
      </p:sp>
      <p:sp>
        <p:nvSpPr>
          <p:cNvPr id="35860" name="Rectangle 20"/>
          <p:cNvSpPr>
            <a:spLocks noChangeArrowheads="1"/>
          </p:cNvSpPr>
          <p:nvPr/>
        </p:nvSpPr>
        <p:spPr bwMode="auto">
          <a:xfrm>
            <a:off x="6781800" y="30480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61" name="Rectangle 21"/>
          <p:cNvSpPr>
            <a:spLocks noChangeArrowheads="1"/>
          </p:cNvSpPr>
          <p:nvPr/>
        </p:nvSpPr>
        <p:spPr bwMode="auto">
          <a:xfrm>
            <a:off x="6324600" y="30480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62" name="Rectangle 22"/>
          <p:cNvSpPr>
            <a:spLocks noChangeArrowheads="1"/>
          </p:cNvSpPr>
          <p:nvPr/>
        </p:nvSpPr>
        <p:spPr bwMode="auto">
          <a:xfrm>
            <a:off x="4953000" y="48768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63" name="Rectangle 23"/>
          <p:cNvSpPr>
            <a:spLocks noChangeArrowheads="1"/>
          </p:cNvSpPr>
          <p:nvPr/>
        </p:nvSpPr>
        <p:spPr bwMode="auto">
          <a:xfrm>
            <a:off x="6781800" y="35052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64" name="Rectangle 24"/>
          <p:cNvSpPr>
            <a:spLocks noChangeArrowheads="1"/>
          </p:cNvSpPr>
          <p:nvPr/>
        </p:nvSpPr>
        <p:spPr bwMode="auto">
          <a:xfrm>
            <a:off x="6781800" y="44196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65" name="Rectangle 25"/>
          <p:cNvSpPr>
            <a:spLocks noChangeArrowheads="1"/>
          </p:cNvSpPr>
          <p:nvPr/>
        </p:nvSpPr>
        <p:spPr bwMode="auto">
          <a:xfrm>
            <a:off x="6781800" y="48768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66" name="Rectangle 26"/>
          <p:cNvSpPr>
            <a:spLocks noChangeArrowheads="1"/>
          </p:cNvSpPr>
          <p:nvPr/>
        </p:nvSpPr>
        <p:spPr bwMode="auto">
          <a:xfrm>
            <a:off x="6324600" y="48768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67" name="Rectangle 27"/>
          <p:cNvSpPr>
            <a:spLocks noChangeArrowheads="1"/>
          </p:cNvSpPr>
          <p:nvPr/>
        </p:nvSpPr>
        <p:spPr bwMode="auto">
          <a:xfrm>
            <a:off x="5410200" y="4876800"/>
            <a:ext cx="457200" cy="4572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68" name="Rectangle 28"/>
          <p:cNvSpPr>
            <a:spLocks noChangeArrowheads="1"/>
          </p:cNvSpPr>
          <p:nvPr/>
        </p:nvSpPr>
        <p:spPr bwMode="auto">
          <a:xfrm>
            <a:off x="6324600" y="4419600"/>
            <a:ext cx="457200" cy="457200"/>
          </a:xfrm>
          <a:prstGeom prst="rect">
            <a:avLst/>
          </a:prstGeom>
          <a:solidFill>
            <a:srgbClr val="CC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35869" name="Rectangle 29"/>
          <p:cNvSpPr>
            <a:spLocks noChangeArrowheads="1"/>
          </p:cNvSpPr>
          <p:nvPr/>
        </p:nvSpPr>
        <p:spPr bwMode="auto">
          <a:xfrm>
            <a:off x="5410200" y="3505200"/>
            <a:ext cx="457200" cy="457200"/>
          </a:xfrm>
          <a:prstGeom prst="rect">
            <a:avLst/>
          </a:prstGeom>
          <a:solidFill>
            <a:srgbClr val="CC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35870" name="Rectangle 30"/>
          <p:cNvSpPr>
            <a:spLocks noChangeArrowheads="1"/>
          </p:cNvSpPr>
          <p:nvPr/>
        </p:nvSpPr>
        <p:spPr bwMode="auto">
          <a:xfrm>
            <a:off x="5410200" y="4419600"/>
            <a:ext cx="457200" cy="457200"/>
          </a:xfrm>
          <a:prstGeom prst="rect">
            <a:avLst/>
          </a:prstGeom>
          <a:solidFill>
            <a:srgbClr val="CC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35871" name="Rectangle 31"/>
          <p:cNvSpPr>
            <a:spLocks noChangeArrowheads="1"/>
          </p:cNvSpPr>
          <p:nvPr/>
        </p:nvSpPr>
        <p:spPr bwMode="auto">
          <a:xfrm>
            <a:off x="6324600" y="3505200"/>
            <a:ext cx="457200" cy="457200"/>
          </a:xfrm>
          <a:prstGeom prst="rect">
            <a:avLst/>
          </a:prstGeom>
          <a:solidFill>
            <a:srgbClr val="CCFFFF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86070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Distance Measures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1196788" y="1819275"/>
            <a:ext cx="7467600" cy="44196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Euclidean Distance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between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defined as: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= [(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(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24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1/2</a:t>
            </a:r>
          </a:p>
          <a:p>
            <a:pPr>
              <a:buFontTx/>
              <a:buNone/>
            </a:pPr>
            <a:endParaRPr lang="en-US" sz="2400" baseline="30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baseline="30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sz="32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Pixels having a distance less than or equal </a:t>
            </a:r>
          </a:p>
          <a:p>
            <a:pPr>
              <a:buFontTx/>
              <a:buNone/>
            </a:pPr>
            <a:r>
              <a:rPr lang="en-US" sz="32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some value r from (</a:t>
            </a:r>
            <a:r>
              <a:rPr lang="en-US" sz="3200" baseline="30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en-US" sz="32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are the points </a:t>
            </a:r>
          </a:p>
          <a:p>
            <a:pPr>
              <a:buFontTx/>
              <a:buNone/>
            </a:pPr>
            <a:r>
              <a:rPr lang="en-US" sz="32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contained in a disk of </a:t>
            </a:r>
          </a:p>
          <a:p>
            <a:pPr>
              <a:buFontTx/>
              <a:buNone/>
            </a:pPr>
            <a:r>
              <a:rPr lang="en-US" sz="32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radius r centered at (</a:t>
            </a:r>
            <a:r>
              <a:rPr lang="en-US" sz="3200" baseline="30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en-US" sz="32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Tx/>
              <a:buNone/>
            </a:pPr>
            <a:endParaRPr lang="en-US" sz="2400" baseline="30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7391400" y="5105400"/>
            <a:ext cx="152400" cy="152400"/>
          </a:xfrm>
          <a:prstGeom prst="ellips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9144000" y="3810000"/>
            <a:ext cx="152400" cy="152400"/>
          </a:xfrm>
          <a:prstGeom prst="ellips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>
            <a:stCxn id="4" idx="7"/>
            <a:endCxn id="5" idx="3"/>
          </p:cNvCxnSpPr>
          <p:nvPr/>
        </p:nvCxnSpPr>
        <p:spPr bwMode="auto">
          <a:xfrm flipV="1">
            <a:off x="7521575" y="3940175"/>
            <a:ext cx="1644650" cy="1187450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415" name="Straight Arrow Connector 11"/>
          <p:cNvCxnSpPr>
            <a:cxnSpLocks noChangeShapeType="1"/>
          </p:cNvCxnSpPr>
          <p:nvPr/>
        </p:nvCxnSpPr>
        <p:spPr bwMode="auto">
          <a:xfrm flipV="1">
            <a:off x="7239000" y="3581400"/>
            <a:ext cx="1752600" cy="12954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17416" name="TextBox 12"/>
          <p:cNvSpPr txBox="1">
            <a:spLocks noChangeArrowheads="1"/>
          </p:cNvSpPr>
          <p:nvPr/>
        </p:nvSpPr>
        <p:spPr bwMode="auto">
          <a:xfrm rot="-2244130">
            <a:off x="7348538" y="3844925"/>
            <a:ext cx="990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/>
              <a:t>D</a:t>
            </a:r>
            <a:r>
              <a:rPr lang="en-US" i="1" baseline="-25000"/>
              <a:t>e</a:t>
            </a:r>
            <a:r>
              <a:rPr lang="en-US"/>
              <a:t> (</a:t>
            </a:r>
            <a:r>
              <a:rPr lang="en-US" i="1"/>
              <a:t>p</a:t>
            </a:r>
            <a:r>
              <a:rPr lang="en-US"/>
              <a:t>,</a:t>
            </a:r>
            <a:r>
              <a:rPr lang="en-US" i="1"/>
              <a:t>q</a:t>
            </a:r>
            <a:r>
              <a:rPr lang="en-US"/>
              <a:t>)</a:t>
            </a:r>
          </a:p>
        </p:txBody>
      </p:sp>
      <p:sp>
        <p:nvSpPr>
          <p:cNvPr id="17417" name="TextBox 13"/>
          <p:cNvSpPr txBox="1">
            <a:spLocks noChangeArrowheads="1"/>
          </p:cNvSpPr>
          <p:nvPr/>
        </p:nvSpPr>
        <p:spPr bwMode="auto">
          <a:xfrm>
            <a:off x="7010400" y="5410200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/>
              <a:t>p</a:t>
            </a:r>
            <a:r>
              <a:rPr lang="en-US"/>
              <a:t> (</a:t>
            </a:r>
            <a:r>
              <a:rPr lang="en-US" i="1"/>
              <a:t>x</a:t>
            </a:r>
            <a:r>
              <a:rPr lang="en-US"/>
              <a:t>,</a:t>
            </a:r>
            <a:r>
              <a:rPr lang="en-US" i="1"/>
              <a:t>y</a:t>
            </a:r>
            <a:r>
              <a:rPr lang="en-US"/>
              <a:t>)</a:t>
            </a:r>
          </a:p>
        </p:txBody>
      </p:sp>
      <p:sp>
        <p:nvSpPr>
          <p:cNvPr id="17418" name="TextBox 14"/>
          <p:cNvSpPr txBox="1">
            <a:spLocks noChangeArrowheads="1"/>
          </p:cNvSpPr>
          <p:nvPr/>
        </p:nvSpPr>
        <p:spPr bwMode="auto">
          <a:xfrm>
            <a:off x="9448800" y="3581400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/>
              <a:t>q</a:t>
            </a:r>
            <a:r>
              <a:rPr lang="en-US"/>
              <a:t> (</a:t>
            </a:r>
            <a:r>
              <a:rPr lang="en-US" i="1"/>
              <a:t>s</a:t>
            </a:r>
            <a:r>
              <a:rPr lang="en-US"/>
              <a:t>,</a:t>
            </a:r>
            <a:r>
              <a:rPr lang="en-US" i="1"/>
              <a:t>t</a:t>
            </a:r>
            <a:r>
              <a:rPr lang="en-US"/>
              <a:t>)</a:t>
            </a:r>
          </a:p>
        </p:txBody>
      </p:sp>
      <p:cxnSp>
        <p:nvCxnSpPr>
          <p:cNvPr id="17419" name="Straight Connector 16"/>
          <p:cNvCxnSpPr>
            <a:cxnSpLocks noChangeShapeType="1"/>
            <a:stCxn id="5" idx="4"/>
          </p:cNvCxnSpPr>
          <p:nvPr/>
        </p:nvCxnSpPr>
        <p:spPr bwMode="auto">
          <a:xfrm>
            <a:off x="9220200" y="3962400"/>
            <a:ext cx="0" cy="1219200"/>
          </a:xfrm>
          <a:prstGeom prst="line">
            <a:avLst/>
          </a:prstGeom>
          <a:noFill/>
          <a:ln w="12700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17420" name="Straight Connector 17"/>
          <p:cNvCxnSpPr>
            <a:cxnSpLocks noChangeShapeType="1"/>
            <a:endCxn id="4" idx="6"/>
          </p:cNvCxnSpPr>
          <p:nvPr/>
        </p:nvCxnSpPr>
        <p:spPr bwMode="auto">
          <a:xfrm flipH="1">
            <a:off x="7543800" y="5181600"/>
            <a:ext cx="1676400" cy="0"/>
          </a:xfrm>
          <a:prstGeom prst="line">
            <a:avLst/>
          </a:prstGeom>
          <a:noFill/>
          <a:ln w="12700" algn="ctr">
            <a:solidFill>
              <a:srgbClr val="FF0000"/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338768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Distance Measures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1237129" y="1869141"/>
            <a:ext cx="9918551" cy="44196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i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distance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(also called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city-block distance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between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defined as:</a:t>
            </a:r>
          </a:p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i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= |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 + |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endParaRPr lang="en-US" sz="2400" baseline="30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baseline="30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Pixels having a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i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distance from </a:t>
            </a:r>
          </a:p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less than or equal to some </a:t>
            </a:r>
          </a:p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 r form a Diamond </a:t>
            </a:r>
          </a:p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centered at (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>
              <a:buFontTx/>
              <a:buNone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7391400" y="4953000"/>
            <a:ext cx="152400" cy="152400"/>
          </a:xfrm>
          <a:prstGeom prst="ellips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9144000" y="3657600"/>
            <a:ext cx="152400" cy="152400"/>
          </a:xfrm>
          <a:prstGeom prst="ellips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>
            <a:stCxn id="4" idx="7"/>
            <a:endCxn id="5" idx="3"/>
          </p:cNvCxnSpPr>
          <p:nvPr/>
        </p:nvCxnSpPr>
        <p:spPr bwMode="auto">
          <a:xfrm flipV="1">
            <a:off x="7521575" y="3787775"/>
            <a:ext cx="1644650" cy="1187450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439" name="TextBox 13"/>
          <p:cNvSpPr txBox="1">
            <a:spLocks noChangeArrowheads="1"/>
          </p:cNvSpPr>
          <p:nvPr/>
        </p:nvSpPr>
        <p:spPr bwMode="auto">
          <a:xfrm>
            <a:off x="7010400" y="5257800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/>
              <a:t>p</a:t>
            </a:r>
            <a:r>
              <a:rPr lang="en-US"/>
              <a:t> (</a:t>
            </a:r>
            <a:r>
              <a:rPr lang="en-US" i="1"/>
              <a:t>x</a:t>
            </a:r>
            <a:r>
              <a:rPr lang="en-US"/>
              <a:t>,</a:t>
            </a:r>
            <a:r>
              <a:rPr lang="en-US" i="1"/>
              <a:t>y</a:t>
            </a:r>
            <a:r>
              <a:rPr lang="en-US"/>
              <a:t>)</a:t>
            </a:r>
          </a:p>
        </p:txBody>
      </p:sp>
      <p:sp>
        <p:nvSpPr>
          <p:cNvPr id="18440" name="TextBox 14"/>
          <p:cNvSpPr txBox="1">
            <a:spLocks noChangeArrowheads="1"/>
          </p:cNvSpPr>
          <p:nvPr/>
        </p:nvSpPr>
        <p:spPr bwMode="auto">
          <a:xfrm>
            <a:off x="9448800" y="3429000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/>
              <a:t>q</a:t>
            </a:r>
            <a:r>
              <a:rPr lang="en-US"/>
              <a:t> (</a:t>
            </a:r>
            <a:r>
              <a:rPr lang="en-US" i="1"/>
              <a:t>s</a:t>
            </a:r>
            <a:r>
              <a:rPr lang="en-US"/>
              <a:t>,</a:t>
            </a:r>
            <a:r>
              <a:rPr lang="en-US" i="1"/>
              <a:t>t</a:t>
            </a:r>
            <a:r>
              <a:rPr lang="en-US"/>
              <a:t>)</a:t>
            </a:r>
          </a:p>
        </p:txBody>
      </p:sp>
      <p:cxnSp>
        <p:nvCxnSpPr>
          <p:cNvPr id="18441" name="Straight Connector 16"/>
          <p:cNvCxnSpPr>
            <a:cxnSpLocks noChangeShapeType="1"/>
            <a:stCxn id="5" idx="4"/>
          </p:cNvCxnSpPr>
          <p:nvPr/>
        </p:nvCxnSpPr>
        <p:spPr bwMode="auto">
          <a:xfrm>
            <a:off x="9220200" y="3810000"/>
            <a:ext cx="0" cy="1219200"/>
          </a:xfrm>
          <a:prstGeom prst="line">
            <a:avLst/>
          </a:prstGeom>
          <a:noFill/>
          <a:ln w="12700" algn="ctr">
            <a:solidFill>
              <a:srgbClr val="0070C0"/>
            </a:solidFill>
            <a:round/>
            <a:headEnd/>
            <a:tailEnd/>
          </a:ln>
        </p:spPr>
      </p:cxnSp>
      <p:cxnSp>
        <p:nvCxnSpPr>
          <p:cNvPr id="18442" name="Straight Connector 17"/>
          <p:cNvCxnSpPr>
            <a:cxnSpLocks noChangeShapeType="1"/>
            <a:endCxn id="4" idx="6"/>
          </p:cNvCxnSpPr>
          <p:nvPr/>
        </p:nvCxnSpPr>
        <p:spPr bwMode="auto">
          <a:xfrm flipH="1">
            <a:off x="7543800" y="5029200"/>
            <a:ext cx="1676400" cy="0"/>
          </a:xfrm>
          <a:prstGeom prst="line">
            <a:avLst/>
          </a:prstGeom>
          <a:noFill/>
          <a:ln w="12700" algn="ctr">
            <a:solidFill>
              <a:srgbClr val="0070C0"/>
            </a:solidFill>
            <a:round/>
            <a:headEnd/>
            <a:tailEnd/>
          </a:ln>
        </p:spPr>
      </p:cxnSp>
      <p:cxnSp>
        <p:nvCxnSpPr>
          <p:cNvPr id="18443" name="Straight Arrow Connector 18"/>
          <p:cNvCxnSpPr>
            <a:cxnSpLocks noChangeShapeType="1"/>
          </p:cNvCxnSpPr>
          <p:nvPr/>
        </p:nvCxnSpPr>
        <p:spPr bwMode="auto">
          <a:xfrm flipV="1">
            <a:off x="9372600" y="3886200"/>
            <a:ext cx="0" cy="12192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8444" name="Straight Arrow Connector 20"/>
          <p:cNvCxnSpPr>
            <a:cxnSpLocks noChangeShapeType="1"/>
          </p:cNvCxnSpPr>
          <p:nvPr/>
        </p:nvCxnSpPr>
        <p:spPr bwMode="auto">
          <a:xfrm flipH="1">
            <a:off x="7620000" y="5105400"/>
            <a:ext cx="175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8445" name="TextBox 21"/>
          <p:cNvSpPr txBox="1">
            <a:spLocks noChangeArrowheads="1"/>
          </p:cNvSpPr>
          <p:nvPr/>
        </p:nvSpPr>
        <p:spPr bwMode="auto">
          <a:xfrm>
            <a:off x="9525000" y="4876800"/>
            <a:ext cx="60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rgbClr val="FF0000"/>
                </a:solidFill>
              </a:rPr>
              <a:t>D</a:t>
            </a:r>
            <a:r>
              <a:rPr lang="en-US" i="1" baseline="-2500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6425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Distance Measures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1097280" y="1737360"/>
            <a:ext cx="10058400" cy="45720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pixels with distance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i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≤ 2 from (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form  the following contours of constant distance.</a:t>
            </a:r>
          </a:p>
          <a:p>
            <a:pPr>
              <a:buFontTx/>
              <a:buNone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pixels with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i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= 1 are </a:t>
            </a:r>
          </a:p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4-neighbors of (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>
              <a:buFontTx/>
              <a:buNone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1605" y="3188117"/>
            <a:ext cx="2471737" cy="2362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269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Distance Measures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181100" y="1922929"/>
            <a:ext cx="9974580" cy="46482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i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distance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(also called c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hessboard distance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between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defined as:</a:t>
            </a:r>
          </a:p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i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= max(|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|,|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|)</a:t>
            </a:r>
            <a:endParaRPr lang="en-US" sz="2400" baseline="30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baseline="30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Pixels having a 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i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distance from </a:t>
            </a:r>
          </a:p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less than or equal to some </a:t>
            </a:r>
          </a:p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 r form a square</a:t>
            </a:r>
          </a:p>
          <a:p>
            <a:pPr>
              <a:buFont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Centered at (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Tx/>
              <a:buNone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7391400" y="4953000"/>
            <a:ext cx="152400" cy="152400"/>
          </a:xfrm>
          <a:prstGeom prst="ellips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9144000" y="3657600"/>
            <a:ext cx="152400" cy="152400"/>
          </a:xfrm>
          <a:prstGeom prst="ellips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>
            <a:stCxn id="4" idx="7"/>
            <a:endCxn id="5" idx="3"/>
          </p:cNvCxnSpPr>
          <p:nvPr/>
        </p:nvCxnSpPr>
        <p:spPr bwMode="auto">
          <a:xfrm flipV="1">
            <a:off x="7521575" y="3787775"/>
            <a:ext cx="1644650" cy="1187450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487" name="TextBox 13"/>
          <p:cNvSpPr txBox="1">
            <a:spLocks noChangeArrowheads="1"/>
          </p:cNvSpPr>
          <p:nvPr/>
        </p:nvSpPr>
        <p:spPr bwMode="auto">
          <a:xfrm>
            <a:off x="7010400" y="5257800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/>
              <a:t>p</a:t>
            </a:r>
            <a:r>
              <a:rPr lang="en-US"/>
              <a:t> (</a:t>
            </a:r>
            <a:r>
              <a:rPr lang="en-US" i="1"/>
              <a:t>x</a:t>
            </a:r>
            <a:r>
              <a:rPr lang="en-US"/>
              <a:t>,</a:t>
            </a:r>
            <a:r>
              <a:rPr lang="en-US" i="1"/>
              <a:t>y</a:t>
            </a:r>
            <a:r>
              <a:rPr lang="en-US"/>
              <a:t>)</a:t>
            </a:r>
          </a:p>
        </p:txBody>
      </p:sp>
      <p:sp>
        <p:nvSpPr>
          <p:cNvPr id="20488" name="TextBox 14"/>
          <p:cNvSpPr txBox="1">
            <a:spLocks noChangeArrowheads="1"/>
          </p:cNvSpPr>
          <p:nvPr/>
        </p:nvSpPr>
        <p:spPr bwMode="auto">
          <a:xfrm>
            <a:off x="9448800" y="3429000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/>
              <a:t>q</a:t>
            </a:r>
            <a:r>
              <a:rPr lang="en-US"/>
              <a:t> (</a:t>
            </a:r>
            <a:r>
              <a:rPr lang="en-US" i="1"/>
              <a:t>s</a:t>
            </a:r>
            <a:r>
              <a:rPr lang="en-US"/>
              <a:t>,</a:t>
            </a:r>
            <a:r>
              <a:rPr lang="en-US" i="1"/>
              <a:t>t</a:t>
            </a:r>
            <a:r>
              <a:rPr lang="en-US"/>
              <a:t>)</a:t>
            </a:r>
          </a:p>
        </p:txBody>
      </p:sp>
      <p:cxnSp>
        <p:nvCxnSpPr>
          <p:cNvPr id="20489" name="Straight Connector 16"/>
          <p:cNvCxnSpPr>
            <a:cxnSpLocks noChangeShapeType="1"/>
            <a:stCxn id="5" idx="4"/>
          </p:cNvCxnSpPr>
          <p:nvPr/>
        </p:nvCxnSpPr>
        <p:spPr bwMode="auto">
          <a:xfrm>
            <a:off x="9220200" y="3810000"/>
            <a:ext cx="0" cy="1219200"/>
          </a:xfrm>
          <a:prstGeom prst="line">
            <a:avLst/>
          </a:prstGeom>
          <a:noFill/>
          <a:ln w="12700" algn="ctr">
            <a:solidFill>
              <a:srgbClr val="0070C0"/>
            </a:solidFill>
            <a:round/>
            <a:headEnd/>
            <a:tailEnd/>
          </a:ln>
        </p:spPr>
      </p:cxnSp>
      <p:cxnSp>
        <p:nvCxnSpPr>
          <p:cNvPr id="20490" name="Straight Connector 17"/>
          <p:cNvCxnSpPr>
            <a:cxnSpLocks noChangeShapeType="1"/>
            <a:endCxn id="4" idx="6"/>
          </p:cNvCxnSpPr>
          <p:nvPr/>
        </p:nvCxnSpPr>
        <p:spPr bwMode="auto">
          <a:xfrm flipH="1">
            <a:off x="7543800" y="5029200"/>
            <a:ext cx="1676400" cy="0"/>
          </a:xfrm>
          <a:prstGeom prst="line">
            <a:avLst/>
          </a:prstGeom>
          <a:noFill/>
          <a:ln w="12700" algn="ctr">
            <a:solidFill>
              <a:srgbClr val="0070C0"/>
            </a:solidFill>
            <a:round/>
            <a:headEnd/>
            <a:tailEnd/>
          </a:ln>
        </p:spPr>
      </p:cxnSp>
      <p:cxnSp>
        <p:nvCxnSpPr>
          <p:cNvPr id="20491" name="Straight Arrow Connector 18"/>
          <p:cNvCxnSpPr>
            <a:cxnSpLocks noChangeShapeType="1"/>
          </p:cNvCxnSpPr>
          <p:nvPr/>
        </p:nvCxnSpPr>
        <p:spPr bwMode="auto">
          <a:xfrm flipV="1">
            <a:off x="9372600" y="3886200"/>
            <a:ext cx="0" cy="12192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0492" name="Straight Arrow Connector 20"/>
          <p:cNvCxnSpPr>
            <a:cxnSpLocks noChangeShapeType="1"/>
          </p:cNvCxnSpPr>
          <p:nvPr/>
        </p:nvCxnSpPr>
        <p:spPr bwMode="auto">
          <a:xfrm>
            <a:off x="7696200" y="5181600"/>
            <a:ext cx="15240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0493" name="TextBox 21"/>
          <p:cNvSpPr txBox="1">
            <a:spLocks noChangeArrowheads="1"/>
          </p:cNvSpPr>
          <p:nvPr/>
        </p:nvSpPr>
        <p:spPr bwMode="auto">
          <a:xfrm>
            <a:off x="9372600" y="4419600"/>
            <a:ext cx="83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rgbClr val="FF0000"/>
                </a:solidFill>
              </a:rPr>
              <a:t>D</a:t>
            </a:r>
            <a:r>
              <a:rPr lang="en-US" i="1" baseline="-25000">
                <a:solidFill>
                  <a:srgbClr val="FF0000"/>
                </a:solidFill>
              </a:rPr>
              <a:t>8(b)</a:t>
            </a:r>
          </a:p>
        </p:txBody>
      </p:sp>
      <p:sp>
        <p:nvSpPr>
          <p:cNvPr id="20494" name="TextBox 22"/>
          <p:cNvSpPr txBox="1">
            <a:spLocks noChangeArrowheads="1"/>
          </p:cNvSpPr>
          <p:nvPr/>
        </p:nvSpPr>
        <p:spPr bwMode="auto">
          <a:xfrm>
            <a:off x="8153400" y="5268914"/>
            <a:ext cx="838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rgbClr val="FF0000"/>
                </a:solidFill>
              </a:rPr>
              <a:t>D</a:t>
            </a:r>
            <a:r>
              <a:rPr lang="en-US" i="1" baseline="-25000">
                <a:solidFill>
                  <a:srgbClr val="FF0000"/>
                </a:solidFill>
              </a:rPr>
              <a:t>8(a)</a:t>
            </a:r>
          </a:p>
        </p:txBody>
      </p:sp>
      <p:sp>
        <p:nvSpPr>
          <p:cNvPr id="20495" name="TextBox 23"/>
          <p:cNvSpPr txBox="1">
            <a:spLocks noChangeArrowheads="1"/>
          </p:cNvSpPr>
          <p:nvPr/>
        </p:nvSpPr>
        <p:spPr bwMode="auto">
          <a:xfrm>
            <a:off x="7620000" y="5802314"/>
            <a:ext cx="2286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rgbClr val="FF0000"/>
                </a:solidFill>
              </a:rPr>
              <a:t>D</a:t>
            </a:r>
            <a:r>
              <a:rPr lang="en-US" i="1" baseline="-25000">
                <a:solidFill>
                  <a:srgbClr val="FF0000"/>
                </a:solidFill>
              </a:rPr>
              <a:t>8 </a:t>
            </a:r>
            <a:r>
              <a:rPr lang="en-US">
                <a:solidFill>
                  <a:srgbClr val="FF0000"/>
                </a:solidFill>
              </a:rPr>
              <a:t>= max(</a:t>
            </a:r>
            <a:r>
              <a:rPr lang="en-US" i="1">
                <a:solidFill>
                  <a:srgbClr val="FF0000"/>
                </a:solidFill>
              </a:rPr>
              <a:t>D</a:t>
            </a:r>
            <a:r>
              <a:rPr lang="en-US" i="1" baseline="-25000">
                <a:solidFill>
                  <a:srgbClr val="FF0000"/>
                </a:solidFill>
              </a:rPr>
              <a:t>8(a) , </a:t>
            </a:r>
            <a:r>
              <a:rPr lang="en-US" i="1">
                <a:solidFill>
                  <a:srgbClr val="FF0000"/>
                </a:solidFill>
              </a:rPr>
              <a:t>D</a:t>
            </a:r>
            <a:r>
              <a:rPr lang="en-US" i="1" baseline="-25000">
                <a:solidFill>
                  <a:srgbClr val="FF0000"/>
                </a:solidFill>
              </a:rPr>
              <a:t>8(b)</a:t>
            </a:r>
            <a:r>
              <a:rPr lang="en-US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4476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Distance Measures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1210234" y="2057400"/>
            <a:ext cx="9945445" cy="48006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>
              <a:buFontTx/>
              <a:buNone/>
            </a:pP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distance ≤ 2 from (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form the following contours of constant distance.</a:t>
            </a: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7444" y="3421717"/>
            <a:ext cx="2276475" cy="23336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6250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Distance Measures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1097280" y="1737360"/>
            <a:ext cx="10058400" cy="1866452"/>
          </a:xfrm>
        </p:spPr>
        <p:txBody>
          <a:bodyPr>
            <a:normAutofit/>
          </a:bodyPr>
          <a:lstStyle/>
          <a:p>
            <a:pPr algn="just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 distance: </a:t>
            </a:r>
          </a:p>
          <a:p>
            <a:pPr algn="just"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is defined as the shortest m-path between the points.</a:t>
            </a:r>
          </a:p>
          <a:p>
            <a:pPr algn="just"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In this case, the distance between two pixels will depend on the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values of the pixels along the path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as well as the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values of their neighbors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97280" y="3603812"/>
            <a:ext cx="10225144" cy="2259106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Consider the following arrangement of pixels and assume that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value 1 and that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can have can have a value of 0 or 1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Suppose that we consider 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adjacency of pixels 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values 1 (i.e.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{1})</a:t>
            </a: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5893" y="4741601"/>
            <a:ext cx="2109787" cy="14573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8138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Distance Measures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1210235" y="2095501"/>
            <a:ext cx="7696200" cy="4648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Cont. Example: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Now, to compute the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between points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Here we have 4 cases: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Case1: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If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=0 and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length of the shortest m-path 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(the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distance) is 2 (p, 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0" y="4419601"/>
            <a:ext cx="1447800" cy="13747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265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Distance Measures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257300" y="1905001"/>
            <a:ext cx="7620000" cy="4267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Cont. Example: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Case2: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If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=1 and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now,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will no longer be adjacent (see m-adjacency definition)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then, the length of the shortest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path will be 3 (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3400" y="4038601"/>
            <a:ext cx="1447800" cy="14890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724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IE" sz="4000" dirty="0" smtClean="0">
                <a:solidFill>
                  <a:schemeClr val="tx1"/>
                </a:solidFill>
                <a:ea typeface="ＭＳ Ｐゴシック" pitchFamily="-110" charset="-128"/>
              </a:rPr>
              <a:t>Blind-Spot Experiment</a:t>
            </a:r>
            <a:endParaRPr lang="en-US" sz="4000" dirty="0" smtClean="0">
              <a:solidFill>
                <a:schemeClr val="tx1"/>
              </a:solidFill>
              <a:ea typeface="ＭＳ Ｐゴシック" pitchFamily="-110" charset="-128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Draw an image similar to that below on a piece of paper (the dot and cross are about 6 inches apart)</a:t>
            </a:r>
          </a:p>
          <a:p>
            <a:pPr marL="0" indent="0"/>
            <a:endParaRPr lang="en-IE" sz="2400" dirty="0" smtClean="0">
              <a:solidFill>
                <a:schemeClr val="tx1"/>
              </a:solidFill>
              <a:latin typeface="Times New Roman" panose="02020603050405020304" pitchFamily="18" charset="0"/>
              <a:ea typeface="ＭＳ Ｐゴシック" pitchFamily="-110" charset="-128"/>
              <a:cs typeface="Times New Roman" panose="02020603050405020304" pitchFamily="18" charset="0"/>
            </a:endParaRPr>
          </a:p>
          <a:p>
            <a:pPr marL="0" indent="0"/>
            <a:endParaRPr lang="en-IE" sz="2400" dirty="0" smtClean="0">
              <a:solidFill>
                <a:schemeClr val="tx1"/>
              </a:solidFill>
              <a:latin typeface="Times New Roman" panose="02020603050405020304" pitchFamily="18" charset="0"/>
              <a:ea typeface="ＭＳ Ｐゴシック" pitchFamily="-110" charset="-128"/>
              <a:cs typeface="Times New Roman" panose="02020603050405020304" pitchFamily="18" charset="0"/>
            </a:endParaRPr>
          </a:p>
          <a:p>
            <a:pPr marL="0" indent="0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Close your right eye and focus on the cross with your left eye</a:t>
            </a:r>
          </a:p>
          <a:p>
            <a:pPr marL="0" indent="0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Hold the image about 20 inches away from your face and move it slowly towards you</a:t>
            </a:r>
          </a:p>
          <a:p>
            <a:pPr marL="0" indent="0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The dot should disappear!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ea typeface="ＭＳ Ｐゴシック" pitchFamily="-110" charset="-128"/>
              <a:cs typeface="Times New Roman" panose="02020603050405020304" pitchFamily="18" charset="0"/>
            </a:endParaRPr>
          </a:p>
        </p:txBody>
      </p:sp>
      <p:pic>
        <p:nvPicPr>
          <p:cNvPr id="23556" name="Picture 5" descr="o                                  +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6905" y="2850217"/>
            <a:ext cx="5899150" cy="741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77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Distance Measures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1192306" y="2030506"/>
            <a:ext cx="7620000" cy="4267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Cont. Example: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Case3: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If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=0 and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same applies here, and the shortest –m-path 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be 3 (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5801" y="4343400"/>
            <a:ext cx="1554163" cy="1447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9823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Distance Measures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1295400" y="2133600"/>
            <a:ext cx="7467600" cy="4267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Cont. Example: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Case4: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If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=1 and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length of the shortest m-path will be 4 (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i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0050" y="4267200"/>
            <a:ext cx="1485900" cy="1447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757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IE" sz="4000" dirty="0" smtClean="0">
                <a:solidFill>
                  <a:schemeClr val="tx1"/>
                </a:solidFill>
                <a:ea typeface="ＭＳ Ｐゴシック" pitchFamily="-110" charset="-128"/>
              </a:rPr>
              <a:t>Image Formation In The Eye</a:t>
            </a:r>
            <a:endParaRPr lang="en-US" sz="4000" dirty="0" smtClean="0">
              <a:solidFill>
                <a:schemeClr val="tx1"/>
              </a:solidFill>
              <a:ea typeface="ＭＳ Ｐゴシック" pitchFamily="-110" charset="-128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Muscles within the eye can be used to change the shape of the lens allowing us focus on objects that are near or far away</a:t>
            </a:r>
          </a:p>
          <a:p>
            <a:pPr marL="0" indent="0"/>
            <a:r>
              <a:rPr lang="en-IE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-110" charset="-128"/>
                <a:cs typeface="Times New Roman" panose="02020603050405020304" pitchFamily="18" charset="0"/>
              </a:rPr>
              <a:t>An image is focused onto the retina causing rods and cones to become excited which ultimately send signals to the brain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ea typeface="ＭＳ Ｐゴシック" pitchFamily="-110" charset="-128"/>
              <a:cs typeface="Times New Roman" panose="02020603050405020304" pitchFamily="18" charset="0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 l="18150"/>
          <a:stretch>
            <a:fillRect/>
          </a:stretch>
        </p:blipFill>
        <p:spPr bwMode="auto">
          <a:xfrm>
            <a:off x="2133638" y="3923380"/>
            <a:ext cx="7911316" cy="235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02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117201" y="1815353"/>
            <a:ext cx="5955363" cy="4448454"/>
            <a:chOff x="1472" y="938"/>
            <a:chExt cx="2661" cy="2576"/>
          </a:xfrm>
        </p:grpSpPr>
        <p:pic>
          <p:nvPicPr>
            <p:cNvPr id="55300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29" y="938"/>
              <a:ext cx="2501" cy="111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631" y="2219"/>
              <a:ext cx="2502" cy="1122"/>
              <a:chOff x="1628" y="1397"/>
              <a:chExt cx="2497" cy="1969"/>
            </a:xfrm>
          </p:grpSpPr>
          <p:sp>
            <p:nvSpPr>
              <p:cNvPr id="55302" name="Rectangle 6"/>
              <p:cNvSpPr>
                <a:spLocks noChangeArrowheads="1"/>
              </p:cNvSpPr>
              <p:nvPr/>
            </p:nvSpPr>
            <p:spPr bwMode="auto">
              <a:xfrm>
                <a:off x="1628" y="1397"/>
                <a:ext cx="2496" cy="1968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303" name="Line 7"/>
              <p:cNvSpPr>
                <a:spLocks noChangeShapeType="1"/>
              </p:cNvSpPr>
              <p:nvPr/>
            </p:nvSpPr>
            <p:spPr bwMode="auto">
              <a:xfrm>
                <a:off x="1628" y="1397"/>
                <a:ext cx="249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304" name="Line 8"/>
              <p:cNvSpPr>
                <a:spLocks noChangeShapeType="1"/>
              </p:cNvSpPr>
              <p:nvPr/>
            </p:nvSpPr>
            <p:spPr bwMode="auto">
              <a:xfrm flipV="1">
                <a:off x="4124" y="1397"/>
                <a:ext cx="1" cy="19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305" name="Line 9"/>
              <p:cNvSpPr>
                <a:spLocks noChangeShapeType="1"/>
              </p:cNvSpPr>
              <p:nvPr/>
            </p:nvSpPr>
            <p:spPr bwMode="auto">
              <a:xfrm flipV="1">
                <a:off x="1628" y="1397"/>
                <a:ext cx="1" cy="19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306" name="Line 10"/>
              <p:cNvSpPr>
                <a:spLocks noChangeShapeType="1"/>
              </p:cNvSpPr>
              <p:nvPr/>
            </p:nvSpPr>
            <p:spPr bwMode="auto">
              <a:xfrm flipV="1">
                <a:off x="1628" y="1397"/>
                <a:ext cx="1" cy="19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307" name="Line 11"/>
              <p:cNvSpPr>
                <a:spLocks noChangeShapeType="1"/>
              </p:cNvSpPr>
              <p:nvPr/>
            </p:nvSpPr>
            <p:spPr bwMode="auto">
              <a:xfrm>
                <a:off x="1628" y="1397"/>
                <a:ext cx="249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308" name="Line 12"/>
              <p:cNvSpPr>
                <a:spLocks noChangeShapeType="1"/>
              </p:cNvSpPr>
              <p:nvPr/>
            </p:nvSpPr>
            <p:spPr bwMode="auto">
              <a:xfrm flipV="1">
                <a:off x="4124" y="1397"/>
                <a:ext cx="1" cy="19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309" name="Line 13"/>
              <p:cNvSpPr>
                <a:spLocks noChangeShapeType="1"/>
              </p:cNvSpPr>
              <p:nvPr/>
            </p:nvSpPr>
            <p:spPr bwMode="auto">
              <a:xfrm flipV="1">
                <a:off x="1628" y="1397"/>
                <a:ext cx="1" cy="19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310" name="Freeform 14"/>
              <p:cNvSpPr>
                <a:spLocks/>
              </p:cNvSpPr>
              <p:nvPr/>
            </p:nvSpPr>
            <p:spPr bwMode="auto">
              <a:xfrm>
                <a:off x="1637" y="1397"/>
                <a:ext cx="2487" cy="1968"/>
              </a:xfrm>
              <a:custGeom>
                <a:avLst/>
                <a:gdLst/>
                <a:ahLst/>
                <a:cxnLst>
                  <a:cxn ang="0">
                    <a:pos x="34" y="1968"/>
                  </a:cxn>
                  <a:cxn ang="0">
                    <a:pos x="72" y="1968"/>
                  </a:cxn>
                  <a:cxn ang="0">
                    <a:pos x="115" y="1968"/>
                  </a:cxn>
                  <a:cxn ang="0">
                    <a:pos x="159" y="1968"/>
                  </a:cxn>
                  <a:cxn ang="0">
                    <a:pos x="197" y="1968"/>
                  </a:cxn>
                  <a:cxn ang="0">
                    <a:pos x="240" y="1968"/>
                  </a:cxn>
                  <a:cxn ang="0">
                    <a:pos x="283" y="1747"/>
                  </a:cxn>
                  <a:cxn ang="0">
                    <a:pos x="322" y="1747"/>
                  </a:cxn>
                  <a:cxn ang="0">
                    <a:pos x="365" y="1747"/>
                  </a:cxn>
                  <a:cxn ang="0">
                    <a:pos x="408" y="1747"/>
                  </a:cxn>
                  <a:cxn ang="0">
                    <a:pos x="447" y="1747"/>
                  </a:cxn>
                  <a:cxn ang="0">
                    <a:pos x="490" y="1747"/>
                  </a:cxn>
                  <a:cxn ang="0">
                    <a:pos x="533" y="1531"/>
                  </a:cxn>
                  <a:cxn ang="0">
                    <a:pos x="572" y="1531"/>
                  </a:cxn>
                  <a:cxn ang="0">
                    <a:pos x="615" y="1531"/>
                  </a:cxn>
                  <a:cxn ang="0">
                    <a:pos x="658" y="1531"/>
                  </a:cxn>
                  <a:cxn ang="0">
                    <a:pos x="696" y="1531"/>
                  </a:cxn>
                  <a:cxn ang="0">
                    <a:pos x="740" y="1531"/>
                  </a:cxn>
                  <a:cxn ang="0">
                    <a:pos x="783" y="1311"/>
                  </a:cxn>
                  <a:cxn ang="0">
                    <a:pos x="821" y="1311"/>
                  </a:cxn>
                  <a:cxn ang="0">
                    <a:pos x="864" y="1311"/>
                  </a:cxn>
                  <a:cxn ang="0">
                    <a:pos x="908" y="1311"/>
                  </a:cxn>
                  <a:cxn ang="0">
                    <a:pos x="946" y="1311"/>
                  </a:cxn>
                  <a:cxn ang="0">
                    <a:pos x="989" y="1311"/>
                  </a:cxn>
                  <a:cxn ang="0">
                    <a:pos x="1032" y="1095"/>
                  </a:cxn>
                  <a:cxn ang="0">
                    <a:pos x="1071" y="1095"/>
                  </a:cxn>
                  <a:cxn ang="0">
                    <a:pos x="1114" y="1095"/>
                  </a:cxn>
                  <a:cxn ang="0">
                    <a:pos x="1157" y="1095"/>
                  </a:cxn>
                  <a:cxn ang="0">
                    <a:pos x="1196" y="1095"/>
                  </a:cxn>
                  <a:cxn ang="0">
                    <a:pos x="1239" y="1095"/>
                  </a:cxn>
                  <a:cxn ang="0">
                    <a:pos x="1282" y="874"/>
                  </a:cxn>
                  <a:cxn ang="0">
                    <a:pos x="1320" y="874"/>
                  </a:cxn>
                  <a:cxn ang="0">
                    <a:pos x="1364" y="874"/>
                  </a:cxn>
                  <a:cxn ang="0">
                    <a:pos x="1407" y="874"/>
                  </a:cxn>
                  <a:cxn ang="0">
                    <a:pos x="1445" y="874"/>
                  </a:cxn>
                  <a:cxn ang="0">
                    <a:pos x="1488" y="874"/>
                  </a:cxn>
                  <a:cxn ang="0">
                    <a:pos x="1532" y="658"/>
                  </a:cxn>
                  <a:cxn ang="0">
                    <a:pos x="1570" y="658"/>
                  </a:cxn>
                  <a:cxn ang="0">
                    <a:pos x="1613" y="658"/>
                  </a:cxn>
                  <a:cxn ang="0">
                    <a:pos x="1656" y="658"/>
                  </a:cxn>
                  <a:cxn ang="0">
                    <a:pos x="1695" y="658"/>
                  </a:cxn>
                  <a:cxn ang="0">
                    <a:pos x="1738" y="658"/>
                  </a:cxn>
                  <a:cxn ang="0">
                    <a:pos x="1781" y="437"/>
                  </a:cxn>
                  <a:cxn ang="0">
                    <a:pos x="1820" y="437"/>
                  </a:cxn>
                  <a:cxn ang="0">
                    <a:pos x="1863" y="437"/>
                  </a:cxn>
                  <a:cxn ang="0">
                    <a:pos x="1906" y="437"/>
                  </a:cxn>
                  <a:cxn ang="0">
                    <a:pos x="1944" y="437"/>
                  </a:cxn>
                  <a:cxn ang="0">
                    <a:pos x="1988" y="437"/>
                  </a:cxn>
                  <a:cxn ang="0">
                    <a:pos x="2031" y="221"/>
                  </a:cxn>
                  <a:cxn ang="0">
                    <a:pos x="2069" y="221"/>
                  </a:cxn>
                  <a:cxn ang="0">
                    <a:pos x="2113" y="221"/>
                  </a:cxn>
                  <a:cxn ang="0">
                    <a:pos x="2156" y="221"/>
                  </a:cxn>
                  <a:cxn ang="0">
                    <a:pos x="2194" y="221"/>
                  </a:cxn>
                  <a:cxn ang="0">
                    <a:pos x="2237" y="221"/>
                  </a:cxn>
                  <a:cxn ang="0">
                    <a:pos x="2281" y="0"/>
                  </a:cxn>
                  <a:cxn ang="0">
                    <a:pos x="2319" y="0"/>
                  </a:cxn>
                  <a:cxn ang="0">
                    <a:pos x="2362" y="0"/>
                  </a:cxn>
                  <a:cxn ang="0">
                    <a:pos x="2405" y="0"/>
                  </a:cxn>
                  <a:cxn ang="0">
                    <a:pos x="2444" y="0"/>
                  </a:cxn>
                  <a:cxn ang="0">
                    <a:pos x="2487" y="0"/>
                  </a:cxn>
                </a:cxnLst>
                <a:rect l="0" t="0" r="r" b="b"/>
                <a:pathLst>
                  <a:path w="2487" h="1968">
                    <a:moveTo>
                      <a:pt x="0" y="1968"/>
                    </a:moveTo>
                    <a:lnTo>
                      <a:pt x="5" y="1968"/>
                    </a:lnTo>
                    <a:lnTo>
                      <a:pt x="15" y="1968"/>
                    </a:lnTo>
                    <a:lnTo>
                      <a:pt x="24" y="1968"/>
                    </a:lnTo>
                    <a:lnTo>
                      <a:pt x="34" y="1968"/>
                    </a:lnTo>
                    <a:lnTo>
                      <a:pt x="39" y="1968"/>
                    </a:lnTo>
                    <a:lnTo>
                      <a:pt x="48" y="1968"/>
                    </a:lnTo>
                    <a:lnTo>
                      <a:pt x="58" y="1968"/>
                    </a:lnTo>
                    <a:lnTo>
                      <a:pt x="67" y="1968"/>
                    </a:lnTo>
                    <a:lnTo>
                      <a:pt x="72" y="1968"/>
                    </a:lnTo>
                    <a:lnTo>
                      <a:pt x="82" y="1968"/>
                    </a:lnTo>
                    <a:lnTo>
                      <a:pt x="91" y="1968"/>
                    </a:lnTo>
                    <a:lnTo>
                      <a:pt x="101" y="1968"/>
                    </a:lnTo>
                    <a:lnTo>
                      <a:pt x="106" y="1968"/>
                    </a:lnTo>
                    <a:lnTo>
                      <a:pt x="115" y="1968"/>
                    </a:lnTo>
                    <a:lnTo>
                      <a:pt x="125" y="1968"/>
                    </a:lnTo>
                    <a:lnTo>
                      <a:pt x="130" y="1968"/>
                    </a:lnTo>
                    <a:lnTo>
                      <a:pt x="139" y="1968"/>
                    </a:lnTo>
                    <a:lnTo>
                      <a:pt x="149" y="1968"/>
                    </a:lnTo>
                    <a:lnTo>
                      <a:pt x="159" y="1968"/>
                    </a:lnTo>
                    <a:lnTo>
                      <a:pt x="163" y="1968"/>
                    </a:lnTo>
                    <a:lnTo>
                      <a:pt x="173" y="1968"/>
                    </a:lnTo>
                    <a:lnTo>
                      <a:pt x="183" y="1968"/>
                    </a:lnTo>
                    <a:lnTo>
                      <a:pt x="192" y="1968"/>
                    </a:lnTo>
                    <a:lnTo>
                      <a:pt x="197" y="1968"/>
                    </a:lnTo>
                    <a:lnTo>
                      <a:pt x="207" y="1968"/>
                    </a:lnTo>
                    <a:lnTo>
                      <a:pt x="216" y="1968"/>
                    </a:lnTo>
                    <a:lnTo>
                      <a:pt x="226" y="1968"/>
                    </a:lnTo>
                    <a:lnTo>
                      <a:pt x="231" y="1968"/>
                    </a:lnTo>
                    <a:lnTo>
                      <a:pt x="240" y="1968"/>
                    </a:lnTo>
                    <a:lnTo>
                      <a:pt x="250" y="1747"/>
                    </a:lnTo>
                    <a:lnTo>
                      <a:pt x="255" y="1747"/>
                    </a:lnTo>
                    <a:lnTo>
                      <a:pt x="264" y="1747"/>
                    </a:lnTo>
                    <a:lnTo>
                      <a:pt x="274" y="1747"/>
                    </a:lnTo>
                    <a:lnTo>
                      <a:pt x="283" y="1747"/>
                    </a:lnTo>
                    <a:lnTo>
                      <a:pt x="288" y="1747"/>
                    </a:lnTo>
                    <a:lnTo>
                      <a:pt x="298" y="1747"/>
                    </a:lnTo>
                    <a:lnTo>
                      <a:pt x="307" y="1747"/>
                    </a:lnTo>
                    <a:lnTo>
                      <a:pt x="317" y="1747"/>
                    </a:lnTo>
                    <a:lnTo>
                      <a:pt x="322" y="1747"/>
                    </a:lnTo>
                    <a:lnTo>
                      <a:pt x="331" y="1747"/>
                    </a:lnTo>
                    <a:lnTo>
                      <a:pt x="341" y="1747"/>
                    </a:lnTo>
                    <a:lnTo>
                      <a:pt x="351" y="1747"/>
                    </a:lnTo>
                    <a:lnTo>
                      <a:pt x="355" y="1747"/>
                    </a:lnTo>
                    <a:lnTo>
                      <a:pt x="365" y="1747"/>
                    </a:lnTo>
                    <a:lnTo>
                      <a:pt x="375" y="1747"/>
                    </a:lnTo>
                    <a:lnTo>
                      <a:pt x="380" y="1747"/>
                    </a:lnTo>
                    <a:lnTo>
                      <a:pt x="389" y="1747"/>
                    </a:lnTo>
                    <a:lnTo>
                      <a:pt x="399" y="1747"/>
                    </a:lnTo>
                    <a:lnTo>
                      <a:pt x="408" y="1747"/>
                    </a:lnTo>
                    <a:lnTo>
                      <a:pt x="413" y="1747"/>
                    </a:lnTo>
                    <a:lnTo>
                      <a:pt x="423" y="1747"/>
                    </a:lnTo>
                    <a:lnTo>
                      <a:pt x="432" y="1747"/>
                    </a:lnTo>
                    <a:lnTo>
                      <a:pt x="442" y="1747"/>
                    </a:lnTo>
                    <a:lnTo>
                      <a:pt x="447" y="1747"/>
                    </a:lnTo>
                    <a:lnTo>
                      <a:pt x="456" y="1747"/>
                    </a:lnTo>
                    <a:lnTo>
                      <a:pt x="466" y="1747"/>
                    </a:lnTo>
                    <a:lnTo>
                      <a:pt x="476" y="1747"/>
                    </a:lnTo>
                    <a:lnTo>
                      <a:pt x="480" y="1747"/>
                    </a:lnTo>
                    <a:lnTo>
                      <a:pt x="490" y="1747"/>
                    </a:lnTo>
                    <a:lnTo>
                      <a:pt x="500" y="1531"/>
                    </a:lnTo>
                    <a:lnTo>
                      <a:pt x="504" y="1531"/>
                    </a:lnTo>
                    <a:lnTo>
                      <a:pt x="514" y="1531"/>
                    </a:lnTo>
                    <a:lnTo>
                      <a:pt x="524" y="1531"/>
                    </a:lnTo>
                    <a:lnTo>
                      <a:pt x="533" y="1531"/>
                    </a:lnTo>
                    <a:lnTo>
                      <a:pt x="538" y="1531"/>
                    </a:lnTo>
                    <a:lnTo>
                      <a:pt x="548" y="1531"/>
                    </a:lnTo>
                    <a:lnTo>
                      <a:pt x="557" y="1531"/>
                    </a:lnTo>
                    <a:lnTo>
                      <a:pt x="567" y="1531"/>
                    </a:lnTo>
                    <a:lnTo>
                      <a:pt x="572" y="1531"/>
                    </a:lnTo>
                    <a:lnTo>
                      <a:pt x="581" y="1531"/>
                    </a:lnTo>
                    <a:lnTo>
                      <a:pt x="591" y="1531"/>
                    </a:lnTo>
                    <a:lnTo>
                      <a:pt x="600" y="1531"/>
                    </a:lnTo>
                    <a:lnTo>
                      <a:pt x="605" y="1531"/>
                    </a:lnTo>
                    <a:lnTo>
                      <a:pt x="615" y="1531"/>
                    </a:lnTo>
                    <a:lnTo>
                      <a:pt x="624" y="1531"/>
                    </a:lnTo>
                    <a:lnTo>
                      <a:pt x="629" y="1531"/>
                    </a:lnTo>
                    <a:lnTo>
                      <a:pt x="639" y="1531"/>
                    </a:lnTo>
                    <a:lnTo>
                      <a:pt x="648" y="1531"/>
                    </a:lnTo>
                    <a:lnTo>
                      <a:pt x="658" y="1531"/>
                    </a:lnTo>
                    <a:lnTo>
                      <a:pt x="663" y="1531"/>
                    </a:lnTo>
                    <a:lnTo>
                      <a:pt x="672" y="1531"/>
                    </a:lnTo>
                    <a:lnTo>
                      <a:pt x="682" y="1531"/>
                    </a:lnTo>
                    <a:lnTo>
                      <a:pt x="692" y="1531"/>
                    </a:lnTo>
                    <a:lnTo>
                      <a:pt x="696" y="1531"/>
                    </a:lnTo>
                    <a:lnTo>
                      <a:pt x="706" y="1531"/>
                    </a:lnTo>
                    <a:lnTo>
                      <a:pt x="716" y="1531"/>
                    </a:lnTo>
                    <a:lnTo>
                      <a:pt x="725" y="1531"/>
                    </a:lnTo>
                    <a:lnTo>
                      <a:pt x="730" y="1531"/>
                    </a:lnTo>
                    <a:lnTo>
                      <a:pt x="740" y="1531"/>
                    </a:lnTo>
                    <a:lnTo>
                      <a:pt x="749" y="1311"/>
                    </a:lnTo>
                    <a:lnTo>
                      <a:pt x="754" y="1311"/>
                    </a:lnTo>
                    <a:lnTo>
                      <a:pt x="764" y="1311"/>
                    </a:lnTo>
                    <a:lnTo>
                      <a:pt x="773" y="1311"/>
                    </a:lnTo>
                    <a:lnTo>
                      <a:pt x="783" y="1311"/>
                    </a:lnTo>
                    <a:lnTo>
                      <a:pt x="788" y="1311"/>
                    </a:lnTo>
                    <a:lnTo>
                      <a:pt x="797" y="1311"/>
                    </a:lnTo>
                    <a:lnTo>
                      <a:pt x="807" y="1311"/>
                    </a:lnTo>
                    <a:lnTo>
                      <a:pt x="816" y="1311"/>
                    </a:lnTo>
                    <a:lnTo>
                      <a:pt x="821" y="1311"/>
                    </a:lnTo>
                    <a:lnTo>
                      <a:pt x="831" y="1311"/>
                    </a:lnTo>
                    <a:lnTo>
                      <a:pt x="840" y="1311"/>
                    </a:lnTo>
                    <a:lnTo>
                      <a:pt x="850" y="1311"/>
                    </a:lnTo>
                    <a:lnTo>
                      <a:pt x="855" y="1311"/>
                    </a:lnTo>
                    <a:lnTo>
                      <a:pt x="864" y="1311"/>
                    </a:lnTo>
                    <a:lnTo>
                      <a:pt x="874" y="1311"/>
                    </a:lnTo>
                    <a:lnTo>
                      <a:pt x="879" y="1311"/>
                    </a:lnTo>
                    <a:lnTo>
                      <a:pt x="888" y="1311"/>
                    </a:lnTo>
                    <a:lnTo>
                      <a:pt x="898" y="1311"/>
                    </a:lnTo>
                    <a:lnTo>
                      <a:pt x="908" y="1311"/>
                    </a:lnTo>
                    <a:lnTo>
                      <a:pt x="912" y="1311"/>
                    </a:lnTo>
                    <a:lnTo>
                      <a:pt x="922" y="1311"/>
                    </a:lnTo>
                    <a:lnTo>
                      <a:pt x="932" y="1311"/>
                    </a:lnTo>
                    <a:lnTo>
                      <a:pt x="941" y="1311"/>
                    </a:lnTo>
                    <a:lnTo>
                      <a:pt x="946" y="1311"/>
                    </a:lnTo>
                    <a:lnTo>
                      <a:pt x="956" y="1311"/>
                    </a:lnTo>
                    <a:lnTo>
                      <a:pt x="965" y="1311"/>
                    </a:lnTo>
                    <a:lnTo>
                      <a:pt x="975" y="1311"/>
                    </a:lnTo>
                    <a:lnTo>
                      <a:pt x="980" y="1311"/>
                    </a:lnTo>
                    <a:lnTo>
                      <a:pt x="989" y="1311"/>
                    </a:lnTo>
                    <a:lnTo>
                      <a:pt x="999" y="1095"/>
                    </a:lnTo>
                    <a:lnTo>
                      <a:pt x="1004" y="1095"/>
                    </a:lnTo>
                    <a:lnTo>
                      <a:pt x="1013" y="1095"/>
                    </a:lnTo>
                    <a:lnTo>
                      <a:pt x="1023" y="1095"/>
                    </a:lnTo>
                    <a:lnTo>
                      <a:pt x="1032" y="1095"/>
                    </a:lnTo>
                    <a:lnTo>
                      <a:pt x="1037" y="1095"/>
                    </a:lnTo>
                    <a:lnTo>
                      <a:pt x="1047" y="1095"/>
                    </a:lnTo>
                    <a:lnTo>
                      <a:pt x="1056" y="1095"/>
                    </a:lnTo>
                    <a:lnTo>
                      <a:pt x="1066" y="1095"/>
                    </a:lnTo>
                    <a:lnTo>
                      <a:pt x="1071" y="1095"/>
                    </a:lnTo>
                    <a:lnTo>
                      <a:pt x="1080" y="1095"/>
                    </a:lnTo>
                    <a:lnTo>
                      <a:pt x="1090" y="1095"/>
                    </a:lnTo>
                    <a:lnTo>
                      <a:pt x="1100" y="1095"/>
                    </a:lnTo>
                    <a:lnTo>
                      <a:pt x="1104" y="1095"/>
                    </a:lnTo>
                    <a:lnTo>
                      <a:pt x="1114" y="1095"/>
                    </a:lnTo>
                    <a:lnTo>
                      <a:pt x="1124" y="1095"/>
                    </a:lnTo>
                    <a:lnTo>
                      <a:pt x="1128" y="1095"/>
                    </a:lnTo>
                    <a:lnTo>
                      <a:pt x="1138" y="1095"/>
                    </a:lnTo>
                    <a:lnTo>
                      <a:pt x="1148" y="1095"/>
                    </a:lnTo>
                    <a:lnTo>
                      <a:pt x="1157" y="1095"/>
                    </a:lnTo>
                    <a:lnTo>
                      <a:pt x="1162" y="1095"/>
                    </a:lnTo>
                    <a:lnTo>
                      <a:pt x="1172" y="1095"/>
                    </a:lnTo>
                    <a:lnTo>
                      <a:pt x="1181" y="1095"/>
                    </a:lnTo>
                    <a:lnTo>
                      <a:pt x="1191" y="1095"/>
                    </a:lnTo>
                    <a:lnTo>
                      <a:pt x="1196" y="1095"/>
                    </a:lnTo>
                    <a:lnTo>
                      <a:pt x="1205" y="1095"/>
                    </a:lnTo>
                    <a:lnTo>
                      <a:pt x="1215" y="1095"/>
                    </a:lnTo>
                    <a:lnTo>
                      <a:pt x="1224" y="1095"/>
                    </a:lnTo>
                    <a:lnTo>
                      <a:pt x="1229" y="1095"/>
                    </a:lnTo>
                    <a:lnTo>
                      <a:pt x="1239" y="1095"/>
                    </a:lnTo>
                    <a:lnTo>
                      <a:pt x="1248" y="874"/>
                    </a:lnTo>
                    <a:lnTo>
                      <a:pt x="1253" y="874"/>
                    </a:lnTo>
                    <a:lnTo>
                      <a:pt x="1263" y="874"/>
                    </a:lnTo>
                    <a:lnTo>
                      <a:pt x="1272" y="874"/>
                    </a:lnTo>
                    <a:lnTo>
                      <a:pt x="1282" y="874"/>
                    </a:lnTo>
                    <a:lnTo>
                      <a:pt x="1287" y="874"/>
                    </a:lnTo>
                    <a:lnTo>
                      <a:pt x="1296" y="874"/>
                    </a:lnTo>
                    <a:lnTo>
                      <a:pt x="1306" y="874"/>
                    </a:lnTo>
                    <a:lnTo>
                      <a:pt x="1316" y="874"/>
                    </a:lnTo>
                    <a:lnTo>
                      <a:pt x="1320" y="874"/>
                    </a:lnTo>
                    <a:lnTo>
                      <a:pt x="1330" y="874"/>
                    </a:lnTo>
                    <a:lnTo>
                      <a:pt x="1340" y="874"/>
                    </a:lnTo>
                    <a:lnTo>
                      <a:pt x="1349" y="874"/>
                    </a:lnTo>
                    <a:lnTo>
                      <a:pt x="1354" y="874"/>
                    </a:lnTo>
                    <a:lnTo>
                      <a:pt x="1364" y="874"/>
                    </a:lnTo>
                    <a:lnTo>
                      <a:pt x="1373" y="874"/>
                    </a:lnTo>
                    <a:lnTo>
                      <a:pt x="1378" y="874"/>
                    </a:lnTo>
                    <a:lnTo>
                      <a:pt x="1388" y="874"/>
                    </a:lnTo>
                    <a:lnTo>
                      <a:pt x="1397" y="874"/>
                    </a:lnTo>
                    <a:lnTo>
                      <a:pt x="1407" y="874"/>
                    </a:lnTo>
                    <a:lnTo>
                      <a:pt x="1412" y="874"/>
                    </a:lnTo>
                    <a:lnTo>
                      <a:pt x="1421" y="874"/>
                    </a:lnTo>
                    <a:lnTo>
                      <a:pt x="1431" y="874"/>
                    </a:lnTo>
                    <a:lnTo>
                      <a:pt x="1440" y="874"/>
                    </a:lnTo>
                    <a:lnTo>
                      <a:pt x="1445" y="874"/>
                    </a:lnTo>
                    <a:lnTo>
                      <a:pt x="1455" y="874"/>
                    </a:lnTo>
                    <a:lnTo>
                      <a:pt x="1464" y="874"/>
                    </a:lnTo>
                    <a:lnTo>
                      <a:pt x="1474" y="874"/>
                    </a:lnTo>
                    <a:lnTo>
                      <a:pt x="1479" y="874"/>
                    </a:lnTo>
                    <a:lnTo>
                      <a:pt x="1488" y="874"/>
                    </a:lnTo>
                    <a:lnTo>
                      <a:pt x="1498" y="658"/>
                    </a:lnTo>
                    <a:lnTo>
                      <a:pt x="1503" y="658"/>
                    </a:lnTo>
                    <a:lnTo>
                      <a:pt x="1512" y="658"/>
                    </a:lnTo>
                    <a:lnTo>
                      <a:pt x="1522" y="658"/>
                    </a:lnTo>
                    <a:lnTo>
                      <a:pt x="1532" y="658"/>
                    </a:lnTo>
                    <a:lnTo>
                      <a:pt x="1536" y="658"/>
                    </a:lnTo>
                    <a:lnTo>
                      <a:pt x="1546" y="658"/>
                    </a:lnTo>
                    <a:lnTo>
                      <a:pt x="1556" y="658"/>
                    </a:lnTo>
                    <a:lnTo>
                      <a:pt x="1565" y="658"/>
                    </a:lnTo>
                    <a:lnTo>
                      <a:pt x="1570" y="658"/>
                    </a:lnTo>
                    <a:lnTo>
                      <a:pt x="1580" y="658"/>
                    </a:lnTo>
                    <a:lnTo>
                      <a:pt x="1589" y="658"/>
                    </a:lnTo>
                    <a:lnTo>
                      <a:pt x="1599" y="658"/>
                    </a:lnTo>
                    <a:lnTo>
                      <a:pt x="1604" y="658"/>
                    </a:lnTo>
                    <a:lnTo>
                      <a:pt x="1613" y="658"/>
                    </a:lnTo>
                    <a:lnTo>
                      <a:pt x="1623" y="658"/>
                    </a:lnTo>
                    <a:lnTo>
                      <a:pt x="1628" y="658"/>
                    </a:lnTo>
                    <a:lnTo>
                      <a:pt x="1637" y="658"/>
                    </a:lnTo>
                    <a:lnTo>
                      <a:pt x="1647" y="658"/>
                    </a:lnTo>
                    <a:lnTo>
                      <a:pt x="1656" y="658"/>
                    </a:lnTo>
                    <a:lnTo>
                      <a:pt x="1661" y="658"/>
                    </a:lnTo>
                    <a:lnTo>
                      <a:pt x="1671" y="658"/>
                    </a:lnTo>
                    <a:lnTo>
                      <a:pt x="1680" y="658"/>
                    </a:lnTo>
                    <a:lnTo>
                      <a:pt x="1690" y="658"/>
                    </a:lnTo>
                    <a:lnTo>
                      <a:pt x="1695" y="658"/>
                    </a:lnTo>
                    <a:lnTo>
                      <a:pt x="1704" y="658"/>
                    </a:lnTo>
                    <a:lnTo>
                      <a:pt x="1714" y="658"/>
                    </a:lnTo>
                    <a:lnTo>
                      <a:pt x="1724" y="658"/>
                    </a:lnTo>
                    <a:lnTo>
                      <a:pt x="1728" y="658"/>
                    </a:lnTo>
                    <a:lnTo>
                      <a:pt x="1738" y="658"/>
                    </a:lnTo>
                    <a:lnTo>
                      <a:pt x="1748" y="437"/>
                    </a:lnTo>
                    <a:lnTo>
                      <a:pt x="1752" y="437"/>
                    </a:lnTo>
                    <a:lnTo>
                      <a:pt x="1762" y="437"/>
                    </a:lnTo>
                    <a:lnTo>
                      <a:pt x="1772" y="437"/>
                    </a:lnTo>
                    <a:lnTo>
                      <a:pt x="1781" y="437"/>
                    </a:lnTo>
                    <a:lnTo>
                      <a:pt x="1786" y="437"/>
                    </a:lnTo>
                    <a:lnTo>
                      <a:pt x="1796" y="437"/>
                    </a:lnTo>
                    <a:lnTo>
                      <a:pt x="1805" y="437"/>
                    </a:lnTo>
                    <a:lnTo>
                      <a:pt x="1815" y="437"/>
                    </a:lnTo>
                    <a:lnTo>
                      <a:pt x="1820" y="437"/>
                    </a:lnTo>
                    <a:lnTo>
                      <a:pt x="1829" y="437"/>
                    </a:lnTo>
                    <a:lnTo>
                      <a:pt x="1839" y="437"/>
                    </a:lnTo>
                    <a:lnTo>
                      <a:pt x="1848" y="437"/>
                    </a:lnTo>
                    <a:lnTo>
                      <a:pt x="1853" y="437"/>
                    </a:lnTo>
                    <a:lnTo>
                      <a:pt x="1863" y="437"/>
                    </a:lnTo>
                    <a:lnTo>
                      <a:pt x="1872" y="437"/>
                    </a:lnTo>
                    <a:lnTo>
                      <a:pt x="1877" y="437"/>
                    </a:lnTo>
                    <a:lnTo>
                      <a:pt x="1887" y="437"/>
                    </a:lnTo>
                    <a:lnTo>
                      <a:pt x="1896" y="437"/>
                    </a:lnTo>
                    <a:lnTo>
                      <a:pt x="1906" y="437"/>
                    </a:lnTo>
                    <a:lnTo>
                      <a:pt x="1911" y="437"/>
                    </a:lnTo>
                    <a:lnTo>
                      <a:pt x="1920" y="437"/>
                    </a:lnTo>
                    <a:lnTo>
                      <a:pt x="1930" y="437"/>
                    </a:lnTo>
                    <a:lnTo>
                      <a:pt x="1940" y="437"/>
                    </a:lnTo>
                    <a:lnTo>
                      <a:pt x="1944" y="437"/>
                    </a:lnTo>
                    <a:lnTo>
                      <a:pt x="1954" y="437"/>
                    </a:lnTo>
                    <a:lnTo>
                      <a:pt x="1964" y="437"/>
                    </a:lnTo>
                    <a:lnTo>
                      <a:pt x="1973" y="437"/>
                    </a:lnTo>
                    <a:lnTo>
                      <a:pt x="1978" y="437"/>
                    </a:lnTo>
                    <a:lnTo>
                      <a:pt x="1988" y="437"/>
                    </a:lnTo>
                    <a:lnTo>
                      <a:pt x="1997" y="221"/>
                    </a:lnTo>
                    <a:lnTo>
                      <a:pt x="2002" y="221"/>
                    </a:lnTo>
                    <a:lnTo>
                      <a:pt x="2012" y="221"/>
                    </a:lnTo>
                    <a:lnTo>
                      <a:pt x="2021" y="221"/>
                    </a:lnTo>
                    <a:lnTo>
                      <a:pt x="2031" y="221"/>
                    </a:lnTo>
                    <a:lnTo>
                      <a:pt x="2036" y="221"/>
                    </a:lnTo>
                    <a:lnTo>
                      <a:pt x="2045" y="221"/>
                    </a:lnTo>
                    <a:lnTo>
                      <a:pt x="2055" y="221"/>
                    </a:lnTo>
                    <a:lnTo>
                      <a:pt x="2065" y="221"/>
                    </a:lnTo>
                    <a:lnTo>
                      <a:pt x="2069" y="221"/>
                    </a:lnTo>
                    <a:lnTo>
                      <a:pt x="2079" y="221"/>
                    </a:lnTo>
                    <a:lnTo>
                      <a:pt x="2089" y="221"/>
                    </a:lnTo>
                    <a:lnTo>
                      <a:pt x="2098" y="221"/>
                    </a:lnTo>
                    <a:lnTo>
                      <a:pt x="2103" y="221"/>
                    </a:lnTo>
                    <a:lnTo>
                      <a:pt x="2113" y="221"/>
                    </a:lnTo>
                    <a:lnTo>
                      <a:pt x="2122" y="221"/>
                    </a:lnTo>
                    <a:lnTo>
                      <a:pt x="2127" y="221"/>
                    </a:lnTo>
                    <a:lnTo>
                      <a:pt x="2137" y="221"/>
                    </a:lnTo>
                    <a:lnTo>
                      <a:pt x="2146" y="221"/>
                    </a:lnTo>
                    <a:lnTo>
                      <a:pt x="2156" y="221"/>
                    </a:lnTo>
                    <a:lnTo>
                      <a:pt x="2161" y="221"/>
                    </a:lnTo>
                    <a:lnTo>
                      <a:pt x="2170" y="221"/>
                    </a:lnTo>
                    <a:lnTo>
                      <a:pt x="2180" y="221"/>
                    </a:lnTo>
                    <a:lnTo>
                      <a:pt x="2189" y="221"/>
                    </a:lnTo>
                    <a:lnTo>
                      <a:pt x="2194" y="221"/>
                    </a:lnTo>
                    <a:lnTo>
                      <a:pt x="2204" y="221"/>
                    </a:lnTo>
                    <a:lnTo>
                      <a:pt x="2213" y="221"/>
                    </a:lnTo>
                    <a:lnTo>
                      <a:pt x="2223" y="221"/>
                    </a:lnTo>
                    <a:lnTo>
                      <a:pt x="2228" y="221"/>
                    </a:lnTo>
                    <a:lnTo>
                      <a:pt x="2237" y="221"/>
                    </a:lnTo>
                    <a:lnTo>
                      <a:pt x="2247" y="0"/>
                    </a:lnTo>
                    <a:lnTo>
                      <a:pt x="2252" y="0"/>
                    </a:lnTo>
                    <a:lnTo>
                      <a:pt x="2261" y="0"/>
                    </a:lnTo>
                    <a:lnTo>
                      <a:pt x="2271" y="0"/>
                    </a:lnTo>
                    <a:lnTo>
                      <a:pt x="2281" y="0"/>
                    </a:lnTo>
                    <a:lnTo>
                      <a:pt x="2285" y="0"/>
                    </a:lnTo>
                    <a:lnTo>
                      <a:pt x="2295" y="0"/>
                    </a:lnTo>
                    <a:lnTo>
                      <a:pt x="2305" y="0"/>
                    </a:lnTo>
                    <a:lnTo>
                      <a:pt x="2314" y="0"/>
                    </a:lnTo>
                    <a:lnTo>
                      <a:pt x="2319" y="0"/>
                    </a:lnTo>
                    <a:lnTo>
                      <a:pt x="2329" y="0"/>
                    </a:lnTo>
                    <a:lnTo>
                      <a:pt x="2338" y="0"/>
                    </a:lnTo>
                    <a:lnTo>
                      <a:pt x="2348" y="0"/>
                    </a:lnTo>
                    <a:lnTo>
                      <a:pt x="2353" y="0"/>
                    </a:lnTo>
                    <a:lnTo>
                      <a:pt x="2362" y="0"/>
                    </a:lnTo>
                    <a:lnTo>
                      <a:pt x="2372" y="0"/>
                    </a:lnTo>
                    <a:lnTo>
                      <a:pt x="2377" y="0"/>
                    </a:lnTo>
                    <a:lnTo>
                      <a:pt x="2386" y="0"/>
                    </a:lnTo>
                    <a:lnTo>
                      <a:pt x="2396" y="0"/>
                    </a:lnTo>
                    <a:lnTo>
                      <a:pt x="2405" y="0"/>
                    </a:lnTo>
                    <a:lnTo>
                      <a:pt x="2410" y="0"/>
                    </a:lnTo>
                    <a:lnTo>
                      <a:pt x="2420" y="0"/>
                    </a:lnTo>
                    <a:lnTo>
                      <a:pt x="2429" y="0"/>
                    </a:lnTo>
                    <a:lnTo>
                      <a:pt x="2439" y="0"/>
                    </a:lnTo>
                    <a:lnTo>
                      <a:pt x="2444" y="0"/>
                    </a:lnTo>
                    <a:lnTo>
                      <a:pt x="2453" y="0"/>
                    </a:lnTo>
                    <a:lnTo>
                      <a:pt x="2463" y="0"/>
                    </a:lnTo>
                    <a:lnTo>
                      <a:pt x="2473" y="0"/>
                    </a:lnTo>
                    <a:lnTo>
                      <a:pt x="2477" y="0"/>
                    </a:lnTo>
                    <a:lnTo>
                      <a:pt x="2487" y="0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311" name="Line 15"/>
              <p:cNvSpPr>
                <a:spLocks noChangeShapeType="1"/>
              </p:cNvSpPr>
              <p:nvPr/>
            </p:nvSpPr>
            <p:spPr bwMode="auto">
              <a:xfrm>
                <a:off x="1628" y="3365"/>
                <a:ext cx="249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312" name="Line 16"/>
              <p:cNvSpPr>
                <a:spLocks noChangeShapeType="1"/>
              </p:cNvSpPr>
              <p:nvPr/>
            </p:nvSpPr>
            <p:spPr bwMode="auto">
              <a:xfrm>
                <a:off x="1628" y="3365"/>
                <a:ext cx="249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313" name="Line 17"/>
              <p:cNvSpPr>
                <a:spLocks noChangeShapeType="1"/>
              </p:cNvSpPr>
              <p:nvPr/>
            </p:nvSpPr>
            <p:spPr bwMode="auto">
              <a:xfrm>
                <a:off x="1628" y="3365"/>
                <a:ext cx="249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5314" name="Rectangle 18"/>
            <p:cNvSpPr>
              <a:spLocks noChangeArrowheads="1"/>
            </p:cNvSpPr>
            <p:nvPr/>
          </p:nvSpPr>
          <p:spPr bwMode="auto">
            <a:xfrm>
              <a:off x="2740" y="3389"/>
              <a:ext cx="2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/>
                <a:t>Position</a:t>
              </a:r>
            </a:p>
          </p:txBody>
        </p:sp>
        <p:sp>
          <p:nvSpPr>
            <p:cNvPr id="55315" name="Rectangle 19"/>
            <p:cNvSpPr>
              <a:spLocks noChangeArrowheads="1"/>
            </p:cNvSpPr>
            <p:nvPr/>
          </p:nvSpPr>
          <p:spPr bwMode="auto">
            <a:xfrm rot="16200000">
              <a:off x="1331" y="2728"/>
              <a:ext cx="37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/>
                <a:t>Intensity</a:t>
              </a:r>
            </a:p>
          </p:txBody>
        </p:sp>
      </p:grp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0727" y="376462"/>
            <a:ext cx="10058400" cy="1159136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  <a:ea typeface="ＭＳ Ｐゴシック" pitchFamily="-110" charset="-128"/>
              </a:rPr>
              <a:t>Brightness Adaptation of Human Eye : Mach Band Effect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28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1" name="Picture 1027"/>
          <p:cNvPicPr>
            <a:picLocks noChangeAspect="1" noChangeArrowheads="1"/>
          </p:cNvPicPr>
          <p:nvPr/>
        </p:nvPicPr>
        <p:blipFill>
          <a:blip r:embed="rId2" cstate="print"/>
          <a:srcRect r="43367"/>
          <a:stretch>
            <a:fillRect/>
          </a:stretch>
        </p:blipFill>
        <p:spPr bwMode="auto">
          <a:xfrm>
            <a:off x="2744787" y="1385048"/>
            <a:ext cx="31242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093" name="Text Box 1029"/>
          <p:cNvSpPr txBox="1">
            <a:spLocks noChangeArrowheads="1"/>
          </p:cNvSpPr>
          <p:nvPr/>
        </p:nvSpPr>
        <p:spPr bwMode="auto">
          <a:xfrm>
            <a:off x="6656295" y="1385048"/>
            <a:ext cx="512332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Intensities of surrounding points effect perceived brightness at each point.</a:t>
            </a:r>
          </a:p>
          <a:p>
            <a:endParaRPr lang="en-US" dirty="0"/>
          </a:p>
          <a:p>
            <a:r>
              <a:rPr lang="en-US" dirty="0"/>
              <a:t>In this image, edges between bars appear brighter on the right side and darker on the left side.</a:t>
            </a:r>
          </a:p>
        </p:txBody>
      </p:sp>
      <p:sp>
        <p:nvSpPr>
          <p:cNvPr id="89094" name="Text Box 1030"/>
          <p:cNvSpPr txBox="1">
            <a:spLocks noChangeArrowheads="1"/>
          </p:cNvSpPr>
          <p:nvPr/>
        </p:nvSpPr>
        <p:spPr bwMode="auto">
          <a:xfrm>
            <a:off x="7942264" y="6461126"/>
            <a:ext cx="2725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/>
              <a:t>(Images from Rafael C. Gonzalez and Richard E. </a:t>
            </a:r>
          </a:p>
          <a:p>
            <a:r>
              <a:rPr lang="en-US" sz="1000"/>
              <a:t>Wood, Digital Image Processing, 2</a:t>
            </a:r>
            <a:r>
              <a:rPr lang="en-US" sz="1000" baseline="30000"/>
              <a:t>nd</a:t>
            </a:r>
            <a:r>
              <a:rPr lang="en-US" sz="1000"/>
              <a:t> Edition.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110727" y="376462"/>
            <a:ext cx="10058400" cy="115913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smtClean="0">
                <a:solidFill>
                  <a:schemeClr val="tx1"/>
                </a:solidFill>
                <a:ea typeface="ＭＳ Ｐゴシック" pitchFamily="-110" charset="-128"/>
              </a:rPr>
              <a:t>Brightness Adaptation of Human Eye : Mach Band Effect</a:t>
            </a:r>
            <a:endParaRPr lang="en-US" sz="3200" dirty="0">
              <a:solidFill>
                <a:schemeClr val="tx1"/>
              </a:solidFill>
              <a:ea typeface="ＭＳ Ｐゴシック" pitchFamily="-110" charset="-12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295" y="3468392"/>
            <a:ext cx="5105260" cy="242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2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2905124" y="5395914"/>
            <a:ext cx="6534711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In area A, brightness perceived is darker while in area B is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brighter. This phenomenon is called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Mach Band Effect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113214" y="3279775"/>
            <a:ext cx="3963987" cy="1517650"/>
            <a:chOff x="1685" y="1132"/>
            <a:chExt cx="2497" cy="1969"/>
          </a:xfrm>
        </p:grpSpPr>
        <p:sp>
          <p:nvSpPr>
            <p:cNvPr id="56325" name="Rectangle 5"/>
            <p:cNvSpPr>
              <a:spLocks noChangeArrowheads="1"/>
            </p:cNvSpPr>
            <p:nvPr/>
          </p:nvSpPr>
          <p:spPr bwMode="auto">
            <a:xfrm>
              <a:off x="1685" y="1132"/>
              <a:ext cx="2496" cy="196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26" name="Line 6"/>
            <p:cNvSpPr>
              <a:spLocks noChangeShapeType="1"/>
            </p:cNvSpPr>
            <p:nvPr/>
          </p:nvSpPr>
          <p:spPr bwMode="auto">
            <a:xfrm>
              <a:off x="1685" y="1132"/>
              <a:ext cx="249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27" name="Line 7"/>
            <p:cNvSpPr>
              <a:spLocks noChangeShapeType="1"/>
            </p:cNvSpPr>
            <p:nvPr/>
          </p:nvSpPr>
          <p:spPr bwMode="auto">
            <a:xfrm>
              <a:off x="1685" y="3100"/>
              <a:ext cx="249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28" name="Line 8"/>
            <p:cNvSpPr>
              <a:spLocks noChangeShapeType="1"/>
            </p:cNvSpPr>
            <p:nvPr/>
          </p:nvSpPr>
          <p:spPr bwMode="auto">
            <a:xfrm flipV="1">
              <a:off x="4181" y="1132"/>
              <a:ext cx="1" cy="19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29" name="Line 9"/>
            <p:cNvSpPr>
              <a:spLocks noChangeShapeType="1"/>
            </p:cNvSpPr>
            <p:nvPr/>
          </p:nvSpPr>
          <p:spPr bwMode="auto">
            <a:xfrm flipV="1">
              <a:off x="1685" y="1132"/>
              <a:ext cx="1" cy="19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30" name="Line 10"/>
            <p:cNvSpPr>
              <a:spLocks noChangeShapeType="1"/>
            </p:cNvSpPr>
            <p:nvPr/>
          </p:nvSpPr>
          <p:spPr bwMode="auto">
            <a:xfrm>
              <a:off x="1685" y="3100"/>
              <a:ext cx="249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31" name="Line 11"/>
            <p:cNvSpPr>
              <a:spLocks noChangeShapeType="1"/>
            </p:cNvSpPr>
            <p:nvPr/>
          </p:nvSpPr>
          <p:spPr bwMode="auto">
            <a:xfrm flipV="1">
              <a:off x="1685" y="1132"/>
              <a:ext cx="1" cy="19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32" name="Line 12"/>
            <p:cNvSpPr>
              <a:spLocks noChangeShapeType="1"/>
            </p:cNvSpPr>
            <p:nvPr/>
          </p:nvSpPr>
          <p:spPr bwMode="auto">
            <a:xfrm>
              <a:off x="1685" y="1132"/>
              <a:ext cx="249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33" name="Line 13"/>
            <p:cNvSpPr>
              <a:spLocks noChangeShapeType="1"/>
            </p:cNvSpPr>
            <p:nvPr/>
          </p:nvSpPr>
          <p:spPr bwMode="auto">
            <a:xfrm>
              <a:off x="1685" y="3100"/>
              <a:ext cx="249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34" name="Line 14"/>
            <p:cNvSpPr>
              <a:spLocks noChangeShapeType="1"/>
            </p:cNvSpPr>
            <p:nvPr/>
          </p:nvSpPr>
          <p:spPr bwMode="auto">
            <a:xfrm flipV="1">
              <a:off x="4181" y="1132"/>
              <a:ext cx="1" cy="19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35" name="Line 15"/>
            <p:cNvSpPr>
              <a:spLocks noChangeShapeType="1"/>
            </p:cNvSpPr>
            <p:nvPr/>
          </p:nvSpPr>
          <p:spPr bwMode="auto">
            <a:xfrm flipV="1">
              <a:off x="1685" y="1132"/>
              <a:ext cx="1" cy="19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36" name="Freeform 16"/>
            <p:cNvSpPr>
              <a:spLocks/>
            </p:cNvSpPr>
            <p:nvPr/>
          </p:nvSpPr>
          <p:spPr bwMode="auto">
            <a:xfrm>
              <a:off x="1685" y="1296"/>
              <a:ext cx="2496" cy="1641"/>
            </a:xfrm>
            <a:custGeom>
              <a:avLst/>
              <a:gdLst/>
              <a:ahLst/>
              <a:cxnLst>
                <a:cxn ang="0">
                  <a:pos x="38" y="1641"/>
                </a:cxn>
                <a:cxn ang="0">
                  <a:pos x="76" y="1641"/>
                </a:cxn>
                <a:cxn ang="0">
                  <a:pos x="120" y="1641"/>
                </a:cxn>
                <a:cxn ang="0">
                  <a:pos x="163" y="1641"/>
                </a:cxn>
                <a:cxn ang="0">
                  <a:pos x="201" y="1641"/>
                </a:cxn>
                <a:cxn ang="0">
                  <a:pos x="244" y="1641"/>
                </a:cxn>
                <a:cxn ang="0">
                  <a:pos x="288" y="1641"/>
                </a:cxn>
                <a:cxn ang="0">
                  <a:pos x="326" y="1641"/>
                </a:cxn>
                <a:cxn ang="0">
                  <a:pos x="369" y="1641"/>
                </a:cxn>
                <a:cxn ang="0">
                  <a:pos x="413" y="1641"/>
                </a:cxn>
                <a:cxn ang="0">
                  <a:pos x="451" y="1641"/>
                </a:cxn>
                <a:cxn ang="0">
                  <a:pos x="494" y="1641"/>
                </a:cxn>
                <a:cxn ang="0">
                  <a:pos x="537" y="1636"/>
                </a:cxn>
                <a:cxn ang="0">
                  <a:pos x="576" y="1636"/>
                </a:cxn>
                <a:cxn ang="0">
                  <a:pos x="619" y="1636"/>
                </a:cxn>
                <a:cxn ang="0">
                  <a:pos x="662" y="1636"/>
                </a:cxn>
                <a:cxn ang="0">
                  <a:pos x="701" y="1631"/>
                </a:cxn>
                <a:cxn ang="0">
                  <a:pos x="744" y="1627"/>
                </a:cxn>
                <a:cxn ang="0">
                  <a:pos x="787" y="1622"/>
                </a:cxn>
                <a:cxn ang="0">
                  <a:pos x="825" y="1612"/>
                </a:cxn>
                <a:cxn ang="0">
                  <a:pos x="869" y="1598"/>
                </a:cxn>
                <a:cxn ang="0">
                  <a:pos x="912" y="1579"/>
                </a:cxn>
                <a:cxn ang="0">
                  <a:pos x="950" y="1550"/>
                </a:cxn>
                <a:cxn ang="0">
                  <a:pos x="993" y="1511"/>
                </a:cxn>
                <a:cxn ang="0">
                  <a:pos x="1037" y="1454"/>
                </a:cxn>
                <a:cxn ang="0">
                  <a:pos x="1075" y="1377"/>
                </a:cxn>
                <a:cxn ang="0">
                  <a:pos x="1118" y="1276"/>
                </a:cxn>
                <a:cxn ang="0">
                  <a:pos x="1161" y="1151"/>
                </a:cxn>
                <a:cxn ang="0">
                  <a:pos x="1200" y="1003"/>
                </a:cxn>
                <a:cxn ang="0">
                  <a:pos x="1243" y="840"/>
                </a:cxn>
                <a:cxn ang="0">
                  <a:pos x="1286" y="676"/>
                </a:cxn>
                <a:cxn ang="0">
                  <a:pos x="1325" y="528"/>
                </a:cxn>
                <a:cxn ang="0">
                  <a:pos x="1368" y="393"/>
                </a:cxn>
                <a:cxn ang="0">
                  <a:pos x="1411" y="288"/>
                </a:cxn>
                <a:cxn ang="0">
                  <a:pos x="1449" y="206"/>
                </a:cxn>
                <a:cxn ang="0">
                  <a:pos x="1493" y="144"/>
                </a:cxn>
                <a:cxn ang="0">
                  <a:pos x="1536" y="100"/>
                </a:cxn>
                <a:cxn ang="0">
                  <a:pos x="1574" y="67"/>
                </a:cxn>
                <a:cxn ang="0">
                  <a:pos x="1617" y="48"/>
                </a:cxn>
                <a:cxn ang="0">
                  <a:pos x="1661" y="33"/>
                </a:cxn>
                <a:cxn ang="0">
                  <a:pos x="1699" y="24"/>
                </a:cxn>
                <a:cxn ang="0">
                  <a:pos x="1742" y="14"/>
                </a:cxn>
                <a:cxn ang="0">
                  <a:pos x="1785" y="9"/>
                </a:cxn>
                <a:cxn ang="0">
                  <a:pos x="1824" y="4"/>
                </a:cxn>
                <a:cxn ang="0">
                  <a:pos x="1867" y="4"/>
                </a:cxn>
                <a:cxn ang="0">
                  <a:pos x="1910" y="4"/>
                </a:cxn>
                <a:cxn ang="0">
                  <a:pos x="1949" y="4"/>
                </a:cxn>
                <a:cxn ang="0">
                  <a:pos x="1992" y="0"/>
                </a:cxn>
                <a:cxn ang="0">
                  <a:pos x="2035" y="0"/>
                </a:cxn>
                <a:cxn ang="0">
                  <a:pos x="2074" y="0"/>
                </a:cxn>
                <a:cxn ang="0">
                  <a:pos x="2117" y="0"/>
                </a:cxn>
                <a:cxn ang="0">
                  <a:pos x="2160" y="0"/>
                </a:cxn>
                <a:cxn ang="0">
                  <a:pos x="2198" y="0"/>
                </a:cxn>
                <a:cxn ang="0">
                  <a:pos x="2242" y="0"/>
                </a:cxn>
                <a:cxn ang="0">
                  <a:pos x="2285" y="0"/>
                </a:cxn>
                <a:cxn ang="0">
                  <a:pos x="2323" y="0"/>
                </a:cxn>
                <a:cxn ang="0">
                  <a:pos x="2366" y="0"/>
                </a:cxn>
                <a:cxn ang="0">
                  <a:pos x="2410" y="0"/>
                </a:cxn>
                <a:cxn ang="0">
                  <a:pos x="2448" y="0"/>
                </a:cxn>
                <a:cxn ang="0">
                  <a:pos x="2491" y="0"/>
                </a:cxn>
              </a:cxnLst>
              <a:rect l="0" t="0" r="r" b="b"/>
              <a:pathLst>
                <a:path w="2496" h="1641">
                  <a:moveTo>
                    <a:pt x="0" y="1641"/>
                  </a:moveTo>
                  <a:lnTo>
                    <a:pt x="4" y="1641"/>
                  </a:lnTo>
                  <a:lnTo>
                    <a:pt x="9" y="1641"/>
                  </a:lnTo>
                  <a:lnTo>
                    <a:pt x="14" y="1641"/>
                  </a:lnTo>
                  <a:lnTo>
                    <a:pt x="19" y="1641"/>
                  </a:lnTo>
                  <a:lnTo>
                    <a:pt x="24" y="1641"/>
                  </a:lnTo>
                  <a:lnTo>
                    <a:pt x="33" y="1641"/>
                  </a:lnTo>
                  <a:lnTo>
                    <a:pt x="38" y="1641"/>
                  </a:lnTo>
                  <a:lnTo>
                    <a:pt x="43" y="1641"/>
                  </a:lnTo>
                  <a:lnTo>
                    <a:pt x="48" y="1641"/>
                  </a:lnTo>
                  <a:lnTo>
                    <a:pt x="52" y="1641"/>
                  </a:lnTo>
                  <a:lnTo>
                    <a:pt x="57" y="1641"/>
                  </a:lnTo>
                  <a:lnTo>
                    <a:pt x="62" y="1641"/>
                  </a:lnTo>
                  <a:lnTo>
                    <a:pt x="67" y="1641"/>
                  </a:lnTo>
                  <a:lnTo>
                    <a:pt x="72" y="1641"/>
                  </a:lnTo>
                  <a:lnTo>
                    <a:pt x="76" y="1641"/>
                  </a:lnTo>
                  <a:lnTo>
                    <a:pt x="81" y="1641"/>
                  </a:lnTo>
                  <a:lnTo>
                    <a:pt x="86" y="1641"/>
                  </a:lnTo>
                  <a:lnTo>
                    <a:pt x="96" y="1641"/>
                  </a:lnTo>
                  <a:lnTo>
                    <a:pt x="100" y="1641"/>
                  </a:lnTo>
                  <a:lnTo>
                    <a:pt x="105" y="1641"/>
                  </a:lnTo>
                  <a:lnTo>
                    <a:pt x="110" y="1641"/>
                  </a:lnTo>
                  <a:lnTo>
                    <a:pt x="115" y="1641"/>
                  </a:lnTo>
                  <a:lnTo>
                    <a:pt x="120" y="1641"/>
                  </a:lnTo>
                  <a:lnTo>
                    <a:pt x="124" y="1641"/>
                  </a:lnTo>
                  <a:lnTo>
                    <a:pt x="129" y="1641"/>
                  </a:lnTo>
                  <a:lnTo>
                    <a:pt x="134" y="1641"/>
                  </a:lnTo>
                  <a:lnTo>
                    <a:pt x="139" y="1641"/>
                  </a:lnTo>
                  <a:lnTo>
                    <a:pt x="144" y="1641"/>
                  </a:lnTo>
                  <a:lnTo>
                    <a:pt x="148" y="1641"/>
                  </a:lnTo>
                  <a:lnTo>
                    <a:pt x="158" y="1641"/>
                  </a:lnTo>
                  <a:lnTo>
                    <a:pt x="163" y="1641"/>
                  </a:lnTo>
                  <a:lnTo>
                    <a:pt x="168" y="1641"/>
                  </a:lnTo>
                  <a:lnTo>
                    <a:pt x="172" y="1641"/>
                  </a:lnTo>
                  <a:lnTo>
                    <a:pt x="177" y="1641"/>
                  </a:lnTo>
                  <a:lnTo>
                    <a:pt x="182" y="1641"/>
                  </a:lnTo>
                  <a:lnTo>
                    <a:pt x="187" y="1641"/>
                  </a:lnTo>
                  <a:lnTo>
                    <a:pt x="192" y="1641"/>
                  </a:lnTo>
                  <a:lnTo>
                    <a:pt x="196" y="1641"/>
                  </a:lnTo>
                  <a:lnTo>
                    <a:pt x="201" y="1641"/>
                  </a:lnTo>
                  <a:lnTo>
                    <a:pt x="206" y="1641"/>
                  </a:lnTo>
                  <a:lnTo>
                    <a:pt x="211" y="1641"/>
                  </a:lnTo>
                  <a:lnTo>
                    <a:pt x="220" y="1641"/>
                  </a:lnTo>
                  <a:lnTo>
                    <a:pt x="225" y="1641"/>
                  </a:lnTo>
                  <a:lnTo>
                    <a:pt x="230" y="1641"/>
                  </a:lnTo>
                  <a:lnTo>
                    <a:pt x="235" y="1641"/>
                  </a:lnTo>
                  <a:lnTo>
                    <a:pt x="240" y="1641"/>
                  </a:lnTo>
                  <a:lnTo>
                    <a:pt x="244" y="1641"/>
                  </a:lnTo>
                  <a:lnTo>
                    <a:pt x="249" y="1641"/>
                  </a:lnTo>
                  <a:lnTo>
                    <a:pt x="254" y="1641"/>
                  </a:lnTo>
                  <a:lnTo>
                    <a:pt x="259" y="1641"/>
                  </a:lnTo>
                  <a:lnTo>
                    <a:pt x="264" y="1641"/>
                  </a:lnTo>
                  <a:lnTo>
                    <a:pt x="268" y="1641"/>
                  </a:lnTo>
                  <a:lnTo>
                    <a:pt x="273" y="1641"/>
                  </a:lnTo>
                  <a:lnTo>
                    <a:pt x="278" y="1641"/>
                  </a:lnTo>
                  <a:lnTo>
                    <a:pt x="288" y="1641"/>
                  </a:lnTo>
                  <a:lnTo>
                    <a:pt x="292" y="1641"/>
                  </a:lnTo>
                  <a:lnTo>
                    <a:pt x="297" y="1641"/>
                  </a:lnTo>
                  <a:lnTo>
                    <a:pt x="302" y="1641"/>
                  </a:lnTo>
                  <a:lnTo>
                    <a:pt x="307" y="1641"/>
                  </a:lnTo>
                  <a:lnTo>
                    <a:pt x="312" y="1641"/>
                  </a:lnTo>
                  <a:lnTo>
                    <a:pt x="316" y="1641"/>
                  </a:lnTo>
                  <a:lnTo>
                    <a:pt x="321" y="1641"/>
                  </a:lnTo>
                  <a:lnTo>
                    <a:pt x="326" y="1641"/>
                  </a:lnTo>
                  <a:lnTo>
                    <a:pt x="331" y="1641"/>
                  </a:lnTo>
                  <a:lnTo>
                    <a:pt x="336" y="1641"/>
                  </a:lnTo>
                  <a:lnTo>
                    <a:pt x="345" y="1641"/>
                  </a:lnTo>
                  <a:lnTo>
                    <a:pt x="350" y="1641"/>
                  </a:lnTo>
                  <a:lnTo>
                    <a:pt x="355" y="1641"/>
                  </a:lnTo>
                  <a:lnTo>
                    <a:pt x="360" y="1641"/>
                  </a:lnTo>
                  <a:lnTo>
                    <a:pt x="364" y="1641"/>
                  </a:lnTo>
                  <a:lnTo>
                    <a:pt x="369" y="1641"/>
                  </a:lnTo>
                  <a:lnTo>
                    <a:pt x="374" y="1641"/>
                  </a:lnTo>
                  <a:lnTo>
                    <a:pt x="379" y="1641"/>
                  </a:lnTo>
                  <a:lnTo>
                    <a:pt x="384" y="1641"/>
                  </a:lnTo>
                  <a:lnTo>
                    <a:pt x="389" y="1641"/>
                  </a:lnTo>
                  <a:lnTo>
                    <a:pt x="393" y="1641"/>
                  </a:lnTo>
                  <a:lnTo>
                    <a:pt x="398" y="1641"/>
                  </a:lnTo>
                  <a:lnTo>
                    <a:pt x="408" y="1641"/>
                  </a:lnTo>
                  <a:lnTo>
                    <a:pt x="413" y="1641"/>
                  </a:lnTo>
                  <a:lnTo>
                    <a:pt x="417" y="1641"/>
                  </a:lnTo>
                  <a:lnTo>
                    <a:pt x="422" y="1641"/>
                  </a:lnTo>
                  <a:lnTo>
                    <a:pt x="427" y="1641"/>
                  </a:lnTo>
                  <a:lnTo>
                    <a:pt x="432" y="1641"/>
                  </a:lnTo>
                  <a:lnTo>
                    <a:pt x="437" y="1641"/>
                  </a:lnTo>
                  <a:lnTo>
                    <a:pt x="441" y="1641"/>
                  </a:lnTo>
                  <a:lnTo>
                    <a:pt x="446" y="1641"/>
                  </a:lnTo>
                  <a:lnTo>
                    <a:pt x="451" y="1641"/>
                  </a:lnTo>
                  <a:lnTo>
                    <a:pt x="456" y="1641"/>
                  </a:lnTo>
                  <a:lnTo>
                    <a:pt x="461" y="1641"/>
                  </a:lnTo>
                  <a:lnTo>
                    <a:pt x="470" y="1641"/>
                  </a:lnTo>
                  <a:lnTo>
                    <a:pt x="475" y="1641"/>
                  </a:lnTo>
                  <a:lnTo>
                    <a:pt x="480" y="1641"/>
                  </a:lnTo>
                  <a:lnTo>
                    <a:pt x="485" y="1641"/>
                  </a:lnTo>
                  <a:lnTo>
                    <a:pt x="489" y="1641"/>
                  </a:lnTo>
                  <a:lnTo>
                    <a:pt x="494" y="1641"/>
                  </a:lnTo>
                  <a:lnTo>
                    <a:pt x="499" y="1641"/>
                  </a:lnTo>
                  <a:lnTo>
                    <a:pt x="504" y="1641"/>
                  </a:lnTo>
                  <a:lnTo>
                    <a:pt x="509" y="1641"/>
                  </a:lnTo>
                  <a:lnTo>
                    <a:pt x="513" y="1641"/>
                  </a:lnTo>
                  <a:lnTo>
                    <a:pt x="518" y="1641"/>
                  </a:lnTo>
                  <a:lnTo>
                    <a:pt x="523" y="1641"/>
                  </a:lnTo>
                  <a:lnTo>
                    <a:pt x="533" y="1636"/>
                  </a:lnTo>
                  <a:lnTo>
                    <a:pt x="537" y="1636"/>
                  </a:lnTo>
                  <a:lnTo>
                    <a:pt x="542" y="1636"/>
                  </a:lnTo>
                  <a:lnTo>
                    <a:pt x="547" y="1636"/>
                  </a:lnTo>
                  <a:lnTo>
                    <a:pt x="552" y="1636"/>
                  </a:lnTo>
                  <a:lnTo>
                    <a:pt x="557" y="1636"/>
                  </a:lnTo>
                  <a:lnTo>
                    <a:pt x="561" y="1636"/>
                  </a:lnTo>
                  <a:lnTo>
                    <a:pt x="566" y="1636"/>
                  </a:lnTo>
                  <a:lnTo>
                    <a:pt x="571" y="1636"/>
                  </a:lnTo>
                  <a:lnTo>
                    <a:pt x="576" y="1636"/>
                  </a:lnTo>
                  <a:lnTo>
                    <a:pt x="581" y="1636"/>
                  </a:lnTo>
                  <a:lnTo>
                    <a:pt x="585" y="1636"/>
                  </a:lnTo>
                  <a:lnTo>
                    <a:pt x="595" y="1636"/>
                  </a:lnTo>
                  <a:lnTo>
                    <a:pt x="600" y="1636"/>
                  </a:lnTo>
                  <a:lnTo>
                    <a:pt x="605" y="1636"/>
                  </a:lnTo>
                  <a:lnTo>
                    <a:pt x="609" y="1636"/>
                  </a:lnTo>
                  <a:lnTo>
                    <a:pt x="614" y="1636"/>
                  </a:lnTo>
                  <a:lnTo>
                    <a:pt x="619" y="1636"/>
                  </a:lnTo>
                  <a:lnTo>
                    <a:pt x="624" y="1636"/>
                  </a:lnTo>
                  <a:lnTo>
                    <a:pt x="629" y="1636"/>
                  </a:lnTo>
                  <a:lnTo>
                    <a:pt x="633" y="1636"/>
                  </a:lnTo>
                  <a:lnTo>
                    <a:pt x="638" y="1636"/>
                  </a:lnTo>
                  <a:lnTo>
                    <a:pt x="643" y="1636"/>
                  </a:lnTo>
                  <a:lnTo>
                    <a:pt x="648" y="1636"/>
                  </a:lnTo>
                  <a:lnTo>
                    <a:pt x="657" y="1636"/>
                  </a:lnTo>
                  <a:lnTo>
                    <a:pt x="662" y="1636"/>
                  </a:lnTo>
                  <a:lnTo>
                    <a:pt x="667" y="1636"/>
                  </a:lnTo>
                  <a:lnTo>
                    <a:pt x="672" y="1636"/>
                  </a:lnTo>
                  <a:lnTo>
                    <a:pt x="677" y="1631"/>
                  </a:lnTo>
                  <a:lnTo>
                    <a:pt x="681" y="1631"/>
                  </a:lnTo>
                  <a:lnTo>
                    <a:pt x="686" y="1631"/>
                  </a:lnTo>
                  <a:lnTo>
                    <a:pt x="691" y="1631"/>
                  </a:lnTo>
                  <a:lnTo>
                    <a:pt x="696" y="1631"/>
                  </a:lnTo>
                  <a:lnTo>
                    <a:pt x="701" y="1631"/>
                  </a:lnTo>
                  <a:lnTo>
                    <a:pt x="705" y="1631"/>
                  </a:lnTo>
                  <a:lnTo>
                    <a:pt x="710" y="1631"/>
                  </a:lnTo>
                  <a:lnTo>
                    <a:pt x="720" y="1631"/>
                  </a:lnTo>
                  <a:lnTo>
                    <a:pt x="725" y="1631"/>
                  </a:lnTo>
                  <a:lnTo>
                    <a:pt x="729" y="1631"/>
                  </a:lnTo>
                  <a:lnTo>
                    <a:pt x="734" y="1627"/>
                  </a:lnTo>
                  <a:lnTo>
                    <a:pt x="739" y="1627"/>
                  </a:lnTo>
                  <a:lnTo>
                    <a:pt x="744" y="1627"/>
                  </a:lnTo>
                  <a:lnTo>
                    <a:pt x="749" y="1627"/>
                  </a:lnTo>
                  <a:lnTo>
                    <a:pt x="753" y="1627"/>
                  </a:lnTo>
                  <a:lnTo>
                    <a:pt x="758" y="1627"/>
                  </a:lnTo>
                  <a:lnTo>
                    <a:pt x="763" y="1627"/>
                  </a:lnTo>
                  <a:lnTo>
                    <a:pt x="768" y="1622"/>
                  </a:lnTo>
                  <a:lnTo>
                    <a:pt x="773" y="1622"/>
                  </a:lnTo>
                  <a:lnTo>
                    <a:pt x="777" y="1622"/>
                  </a:lnTo>
                  <a:lnTo>
                    <a:pt x="787" y="1622"/>
                  </a:lnTo>
                  <a:lnTo>
                    <a:pt x="792" y="1622"/>
                  </a:lnTo>
                  <a:lnTo>
                    <a:pt x="797" y="1617"/>
                  </a:lnTo>
                  <a:lnTo>
                    <a:pt x="801" y="1617"/>
                  </a:lnTo>
                  <a:lnTo>
                    <a:pt x="806" y="1617"/>
                  </a:lnTo>
                  <a:lnTo>
                    <a:pt x="811" y="1617"/>
                  </a:lnTo>
                  <a:lnTo>
                    <a:pt x="816" y="1617"/>
                  </a:lnTo>
                  <a:lnTo>
                    <a:pt x="821" y="1612"/>
                  </a:lnTo>
                  <a:lnTo>
                    <a:pt x="825" y="1612"/>
                  </a:lnTo>
                  <a:lnTo>
                    <a:pt x="830" y="1612"/>
                  </a:lnTo>
                  <a:lnTo>
                    <a:pt x="835" y="1607"/>
                  </a:lnTo>
                  <a:lnTo>
                    <a:pt x="845" y="1607"/>
                  </a:lnTo>
                  <a:lnTo>
                    <a:pt x="849" y="1607"/>
                  </a:lnTo>
                  <a:lnTo>
                    <a:pt x="854" y="1603"/>
                  </a:lnTo>
                  <a:lnTo>
                    <a:pt x="859" y="1603"/>
                  </a:lnTo>
                  <a:lnTo>
                    <a:pt x="864" y="1603"/>
                  </a:lnTo>
                  <a:lnTo>
                    <a:pt x="869" y="1598"/>
                  </a:lnTo>
                  <a:lnTo>
                    <a:pt x="873" y="1598"/>
                  </a:lnTo>
                  <a:lnTo>
                    <a:pt x="878" y="1593"/>
                  </a:lnTo>
                  <a:lnTo>
                    <a:pt x="883" y="1593"/>
                  </a:lnTo>
                  <a:lnTo>
                    <a:pt x="888" y="1588"/>
                  </a:lnTo>
                  <a:lnTo>
                    <a:pt x="893" y="1588"/>
                  </a:lnTo>
                  <a:lnTo>
                    <a:pt x="897" y="1583"/>
                  </a:lnTo>
                  <a:lnTo>
                    <a:pt x="907" y="1583"/>
                  </a:lnTo>
                  <a:lnTo>
                    <a:pt x="912" y="1579"/>
                  </a:lnTo>
                  <a:lnTo>
                    <a:pt x="917" y="1574"/>
                  </a:lnTo>
                  <a:lnTo>
                    <a:pt x="921" y="1574"/>
                  </a:lnTo>
                  <a:lnTo>
                    <a:pt x="926" y="1569"/>
                  </a:lnTo>
                  <a:lnTo>
                    <a:pt x="931" y="1564"/>
                  </a:lnTo>
                  <a:lnTo>
                    <a:pt x="936" y="1564"/>
                  </a:lnTo>
                  <a:lnTo>
                    <a:pt x="941" y="1559"/>
                  </a:lnTo>
                  <a:lnTo>
                    <a:pt x="945" y="1555"/>
                  </a:lnTo>
                  <a:lnTo>
                    <a:pt x="950" y="1550"/>
                  </a:lnTo>
                  <a:lnTo>
                    <a:pt x="955" y="1545"/>
                  </a:lnTo>
                  <a:lnTo>
                    <a:pt x="960" y="1540"/>
                  </a:lnTo>
                  <a:lnTo>
                    <a:pt x="969" y="1535"/>
                  </a:lnTo>
                  <a:lnTo>
                    <a:pt x="974" y="1531"/>
                  </a:lnTo>
                  <a:lnTo>
                    <a:pt x="979" y="1526"/>
                  </a:lnTo>
                  <a:lnTo>
                    <a:pt x="984" y="1521"/>
                  </a:lnTo>
                  <a:lnTo>
                    <a:pt x="989" y="1516"/>
                  </a:lnTo>
                  <a:lnTo>
                    <a:pt x="993" y="1511"/>
                  </a:lnTo>
                  <a:lnTo>
                    <a:pt x="998" y="1502"/>
                  </a:lnTo>
                  <a:lnTo>
                    <a:pt x="1003" y="1497"/>
                  </a:lnTo>
                  <a:lnTo>
                    <a:pt x="1008" y="1492"/>
                  </a:lnTo>
                  <a:lnTo>
                    <a:pt x="1013" y="1483"/>
                  </a:lnTo>
                  <a:lnTo>
                    <a:pt x="1017" y="1478"/>
                  </a:lnTo>
                  <a:lnTo>
                    <a:pt x="1022" y="1468"/>
                  </a:lnTo>
                  <a:lnTo>
                    <a:pt x="1032" y="1463"/>
                  </a:lnTo>
                  <a:lnTo>
                    <a:pt x="1037" y="1454"/>
                  </a:lnTo>
                  <a:lnTo>
                    <a:pt x="1041" y="1444"/>
                  </a:lnTo>
                  <a:lnTo>
                    <a:pt x="1046" y="1435"/>
                  </a:lnTo>
                  <a:lnTo>
                    <a:pt x="1051" y="1425"/>
                  </a:lnTo>
                  <a:lnTo>
                    <a:pt x="1056" y="1415"/>
                  </a:lnTo>
                  <a:lnTo>
                    <a:pt x="1061" y="1406"/>
                  </a:lnTo>
                  <a:lnTo>
                    <a:pt x="1065" y="1396"/>
                  </a:lnTo>
                  <a:lnTo>
                    <a:pt x="1070" y="1387"/>
                  </a:lnTo>
                  <a:lnTo>
                    <a:pt x="1075" y="1377"/>
                  </a:lnTo>
                  <a:lnTo>
                    <a:pt x="1080" y="1363"/>
                  </a:lnTo>
                  <a:lnTo>
                    <a:pt x="1085" y="1353"/>
                  </a:lnTo>
                  <a:lnTo>
                    <a:pt x="1094" y="1343"/>
                  </a:lnTo>
                  <a:lnTo>
                    <a:pt x="1099" y="1329"/>
                  </a:lnTo>
                  <a:lnTo>
                    <a:pt x="1104" y="1315"/>
                  </a:lnTo>
                  <a:lnTo>
                    <a:pt x="1109" y="1300"/>
                  </a:lnTo>
                  <a:lnTo>
                    <a:pt x="1113" y="1291"/>
                  </a:lnTo>
                  <a:lnTo>
                    <a:pt x="1118" y="1276"/>
                  </a:lnTo>
                  <a:lnTo>
                    <a:pt x="1123" y="1262"/>
                  </a:lnTo>
                  <a:lnTo>
                    <a:pt x="1128" y="1247"/>
                  </a:lnTo>
                  <a:lnTo>
                    <a:pt x="1133" y="1233"/>
                  </a:lnTo>
                  <a:lnTo>
                    <a:pt x="1137" y="1214"/>
                  </a:lnTo>
                  <a:lnTo>
                    <a:pt x="1142" y="1199"/>
                  </a:lnTo>
                  <a:lnTo>
                    <a:pt x="1147" y="1185"/>
                  </a:lnTo>
                  <a:lnTo>
                    <a:pt x="1157" y="1166"/>
                  </a:lnTo>
                  <a:lnTo>
                    <a:pt x="1161" y="1151"/>
                  </a:lnTo>
                  <a:lnTo>
                    <a:pt x="1166" y="1132"/>
                  </a:lnTo>
                  <a:lnTo>
                    <a:pt x="1171" y="1113"/>
                  </a:lnTo>
                  <a:lnTo>
                    <a:pt x="1176" y="1094"/>
                  </a:lnTo>
                  <a:lnTo>
                    <a:pt x="1181" y="1079"/>
                  </a:lnTo>
                  <a:lnTo>
                    <a:pt x="1185" y="1060"/>
                  </a:lnTo>
                  <a:lnTo>
                    <a:pt x="1190" y="1041"/>
                  </a:lnTo>
                  <a:lnTo>
                    <a:pt x="1195" y="1022"/>
                  </a:lnTo>
                  <a:lnTo>
                    <a:pt x="1200" y="1003"/>
                  </a:lnTo>
                  <a:lnTo>
                    <a:pt x="1205" y="983"/>
                  </a:lnTo>
                  <a:lnTo>
                    <a:pt x="1209" y="964"/>
                  </a:lnTo>
                  <a:lnTo>
                    <a:pt x="1219" y="940"/>
                  </a:lnTo>
                  <a:lnTo>
                    <a:pt x="1224" y="921"/>
                  </a:lnTo>
                  <a:lnTo>
                    <a:pt x="1229" y="902"/>
                  </a:lnTo>
                  <a:lnTo>
                    <a:pt x="1233" y="883"/>
                  </a:lnTo>
                  <a:lnTo>
                    <a:pt x="1238" y="864"/>
                  </a:lnTo>
                  <a:lnTo>
                    <a:pt x="1243" y="840"/>
                  </a:lnTo>
                  <a:lnTo>
                    <a:pt x="1248" y="820"/>
                  </a:lnTo>
                  <a:lnTo>
                    <a:pt x="1253" y="801"/>
                  </a:lnTo>
                  <a:lnTo>
                    <a:pt x="1257" y="777"/>
                  </a:lnTo>
                  <a:lnTo>
                    <a:pt x="1262" y="758"/>
                  </a:lnTo>
                  <a:lnTo>
                    <a:pt x="1267" y="739"/>
                  </a:lnTo>
                  <a:lnTo>
                    <a:pt x="1272" y="720"/>
                  </a:lnTo>
                  <a:lnTo>
                    <a:pt x="1277" y="700"/>
                  </a:lnTo>
                  <a:lnTo>
                    <a:pt x="1286" y="676"/>
                  </a:lnTo>
                  <a:lnTo>
                    <a:pt x="1291" y="657"/>
                  </a:lnTo>
                  <a:lnTo>
                    <a:pt x="1296" y="638"/>
                  </a:lnTo>
                  <a:lnTo>
                    <a:pt x="1301" y="619"/>
                  </a:lnTo>
                  <a:lnTo>
                    <a:pt x="1305" y="600"/>
                  </a:lnTo>
                  <a:lnTo>
                    <a:pt x="1310" y="580"/>
                  </a:lnTo>
                  <a:lnTo>
                    <a:pt x="1315" y="561"/>
                  </a:lnTo>
                  <a:lnTo>
                    <a:pt x="1320" y="547"/>
                  </a:lnTo>
                  <a:lnTo>
                    <a:pt x="1325" y="528"/>
                  </a:lnTo>
                  <a:lnTo>
                    <a:pt x="1329" y="508"/>
                  </a:lnTo>
                  <a:lnTo>
                    <a:pt x="1334" y="489"/>
                  </a:lnTo>
                  <a:lnTo>
                    <a:pt x="1339" y="475"/>
                  </a:lnTo>
                  <a:lnTo>
                    <a:pt x="1349" y="456"/>
                  </a:lnTo>
                  <a:lnTo>
                    <a:pt x="1353" y="441"/>
                  </a:lnTo>
                  <a:lnTo>
                    <a:pt x="1358" y="427"/>
                  </a:lnTo>
                  <a:lnTo>
                    <a:pt x="1363" y="408"/>
                  </a:lnTo>
                  <a:lnTo>
                    <a:pt x="1368" y="393"/>
                  </a:lnTo>
                  <a:lnTo>
                    <a:pt x="1373" y="379"/>
                  </a:lnTo>
                  <a:lnTo>
                    <a:pt x="1377" y="364"/>
                  </a:lnTo>
                  <a:lnTo>
                    <a:pt x="1382" y="350"/>
                  </a:lnTo>
                  <a:lnTo>
                    <a:pt x="1387" y="340"/>
                  </a:lnTo>
                  <a:lnTo>
                    <a:pt x="1392" y="326"/>
                  </a:lnTo>
                  <a:lnTo>
                    <a:pt x="1397" y="312"/>
                  </a:lnTo>
                  <a:lnTo>
                    <a:pt x="1401" y="297"/>
                  </a:lnTo>
                  <a:lnTo>
                    <a:pt x="1411" y="288"/>
                  </a:lnTo>
                  <a:lnTo>
                    <a:pt x="1416" y="278"/>
                  </a:lnTo>
                  <a:lnTo>
                    <a:pt x="1421" y="264"/>
                  </a:lnTo>
                  <a:lnTo>
                    <a:pt x="1425" y="254"/>
                  </a:lnTo>
                  <a:lnTo>
                    <a:pt x="1430" y="244"/>
                  </a:lnTo>
                  <a:lnTo>
                    <a:pt x="1435" y="235"/>
                  </a:lnTo>
                  <a:lnTo>
                    <a:pt x="1440" y="225"/>
                  </a:lnTo>
                  <a:lnTo>
                    <a:pt x="1445" y="216"/>
                  </a:lnTo>
                  <a:lnTo>
                    <a:pt x="1449" y="206"/>
                  </a:lnTo>
                  <a:lnTo>
                    <a:pt x="1454" y="196"/>
                  </a:lnTo>
                  <a:lnTo>
                    <a:pt x="1459" y="187"/>
                  </a:lnTo>
                  <a:lnTo>
                    <a:pt x="1464" y="177"/>
                  </a:lnTo>
                  <a:lnTo>
                    <a:pt x="1473" y="172"/>
                  </a:lnTo>
                  <a:lnTo>
                    <a:pt x="1478" y="163"/>
                  </a:lnTo>
                  <a:lnTo>
                    <a:pt x="1483" y="158"/>
                  </a:lnTo>
                  <a:lnTo>
                    <a:pt x="1488" y="148"/>
                  </a:lnTo>
                  <a:lnTo>
                    <a:pt x="1493" y="144"/>
                  </a:lnTo>
                  <a:lnTo>
                    <a:pt x="1497" y="139"/>
                  </a:lnTo>
                  <a:lnTo>
                    <a:pt x="1502" y="129"/>
                  </a:lnTo>
                  <a:lnTo>
                    <a:pt x="1507" y="124"/>
                  </a:lnTo>
                  <a:lnTo>
                    <a:pt x="1512" y="120"/>
                  </a:lnTo>
                  <a:lnTo>
                    <a:pt x="1517" y="115"/>
                  </a:lnTo>
                  <a:lnTo>
                    <a:pt x="1521" y="110"/>
                  </a:lnTo>
                  <a:lnTo>
                    <a:pt x="1526" y="105"/>
                  </a:lnTo>
                  <a:lnTo>
                    <a:pt x="1536" y="100"/>
                  </a:lnTo>
                  <a:lnTo>
                    <a:pt x="1541" y="96"/>
                  </a:lnTo>
                  <a:lnTo>
                    <a:pt x="1545" y="91"/>
                  </a:lnTo>
                  <a:lnTo>
                    <a:pt x="1550" y="86"/>
                  </a:lnTo>
                  <a:lnTo>
                    <a:pt x="1555" y="81"/>
                  </a:lnTo>
                  <a:lnTo>
                    <a:pt x="1560" y="76"/>
                  </a:lnTo>
                  <a:lnTo>
                    <a:pt x="1565" y="76"/>
                  </a:lnTo>
                  <a:lnTo>
                    <a:pt x="1569" y="72"/>
                  </a:lnTo>
                  <a:lnTo>
                    <a:pt x="1574" y="67"/>
                  </a:lnTo>
                  <a:lnTo>
                    <a:pt x="1579" y="67"/>
                  </a:lnTo>
                  <a:lnTo>
                    <a:pt x="1584" y="62"/>
                  </a:lnTo>
                  <a:lnTo>
                    <a:pt x="1589" y="57"/>
                  </a:lnTo>
                  <a:lnTo>
                    <a:pt x="1598" y="57"/>
                  </a:lnTo>
                  <a:lnTo>
                    <a:pt x="1603" y="52"/>
                  </a:lnTo>
                  <a:lnTo>
                    <a:pt x="1608" y="52"/>
                  </a:lnTo>
                  <a:lnTo>
                    <a:pt x="1613" y="48"/>
                  </a:lnTo>
                  <a:lnTo>
                    <a:pt x="1617" y="48"/>
                  </a:lnTo>
                  <a:lnTo>
                    <a:pt x="1622" y="43"/>
                  </a:lnTo>
                  <a:lnTo>
                    <a:pt x="1627" y="43"/>
                  </a:lnTo>
                  <a:lnTo>
                    <a:pt x="1632" y="38"/>
                  </a:lnTo>
                  <a:lnTo>
                    <a:pt x="1637" y="38"/>
                  </a:lnTo>
                  <a:lnTo>
                    <a:pt x="1641" y="38"/>
                  </a:lnTo>
                  <a:lnTo>
                    <a:pt x="1646" y="33"/>
                  </a:lnTo>
                  <a:lnTo>
                    <a:pt x="1651" y="33"/>
                  </a:lnTo>
                  <a:lnTo>
                    <a:pt x="1661" y="33"/>
                  </a:lnTo>
                  <a:lnTo>
                    <a:pt x="1665" y="28"/>
                  </a:lnTo>
                  <a:lnTo>
                    <a:pt x="1670" y="28"/>
                  </a:lnTo>
                  <a:lnTo>
                    <a:pt x="1675" y="28"/>
                  </a:lnTo>
                  <a:lnTo>
                    <a:pt x="1680" y="24"/>
                  </a:lnTo>
                  <a:lnTo>
                    <a:pt x="1685" y="24"/>
                  </a:lnTo>
                  <a:lnTo>
                    <a:pt x="1689" y="24"/>
                  </a:lnTo>
                  <a:lnTo>
                    <a:pt x="1694" y="24"/>
                  </a:lnTo>
                  <a:lnTo>
                    <a:pt x="1699" y="24"/>
                  </a:lnTo>
                  <a:lnTo>
                    <a:pt x="1704" y="19"/>
                  </a:lnTo>
                  <a:lnTo>
                    <a:pt x="1709" y="19"/>
                  </a:lnTo>
                  <a:lnTo>
                    <a:pt x="1713" y="19"/>
                  </a:lnTo>
                  <a:lnTo>
                    <a:pt x="1723" y="19"/>
                  </a:lnTo>
                  <a:lnTo>
                    <a:pt x="1728" y="19"/>
                  </a:lnTo>
                  <a:lnTo>
                    <a:pt x="1733" y="14"/>
                  </a:lnTo>
                  <a:lnTo>
                    <a:pt x="1737" y="14"/>
                  </a:lnTo>
                  <a:lnTo>
                    <a:pt x="1742" y="14"/>
                  </a:lnTo>
                  <a:lnTo>
                    <a:pt x="1747" y="14"/>
                  </a:lnTo>
                  <a:lnTo>
                    <a:pt x="1752" y="14"/>
                  </a:lnTo>
                  <a:lnTo>
                    <a:pt x="1757" y="14"/>
                  </a:lnTo>
                  <a:lnTo>
                    <a:pt x="1761" y="14"/>
                  </a:lnTo>
                  <a:lnTo>
                    <a:pt x="1766" y="9"/>
                  </a:lnTo>
                  <a:lnTo>
                    <a:pt x="1771" y="9"/>
                  </a:lnTo>
                  <a:lnTo>
                    <a:pt x="1781" y="9"/>
                  </a:lnTo>
                  <a:lnTo>
                    <a:pt x="1785" y="9"/>
                  </a:lnTo>
                  <a:lnTo>
                    <a:pt x="1790" y="9"/>
                  </a:lnTo>
                  <a:lnTo>
                    <a:pt x="1795" y="9"/>
                  </a:lnTo>
                  <a:lnTo>
                    <a:pt x="1800" y="9"/>
                  </a:lnTo>
                  <a:lnTo>
                    <a:pt x="1805" y="9"/>
                  </a:lnTo>
                  <a:lnTo>
                    <a:pt x="1809" y="9"/>
                  </a:lnTo>
                  <a:lnTo>
                    <a:pt x="1814" y="9"/>
                  </a:lnTo>
                  <a:lnTo>
                    <a:pt x="1819" y="9"/>
                  </a:lnTo>
                  <a:lnTo>
                    <a:pt x="1824" y="4"/>
                  </a:lnTo>
                  <a:lnTo>
                    <a:pt x="1829" y="4"/>
                  </a:lnTo>
                  <a:lnTo>
                    <a:pt x="1833" y="4"/>
                  </a:lnTo>
                  <a:lnTo>
                    <a:pt x="1838" y="4"/>
                  </a:lnTo>
                  <a:lnTo>
                    <a:pt x="1848" y="4"/>
                  </a:lnTo>
                  <a:lnTo>
                    <a:pt x="1853" y="4"/>
                  </a:lnTo>
                  <a:lnTo>
                    <a:pt x="1857" y="4"/>
                  </a:lnTo>
                  <a:lnTo>
                    <a:pt x="1862" y="4"/>
                  </a:lnTo>
                  <a:lnTo>
                    <a:pt x="1867" y="4"/>
                  </a:lnTo>
                  <a:lnTo>
                    <a:pt x="1872" y="4"/>
                  </a:lnTo>
                  <a:lnTo>
                    <a:pt x="1877" y="4"/>
                  </a:lnTo>
                  <a:lnTo>
                    <a:pt x="1881" y="4"/>
                  </a:lnTo>
                  <a:lnTo>
                    <a:pt x="1886" y="4"/>
                  </a:lnTo>
                  <a:lnTo>
                    <a:pt x="1891" y="4"/>
                  </a:lnTo>
                  <a:lnTo>
                    <a:pt x="1896" y="4"/>
                  </a:lnTo>
                  <a:lnTo>
                    <a:pt x="1905" y="4"/>
                  </a:lnTo>
                  <a:lnTo>
                    <a:pt x="1910" y="4"/>
                  </a:lnTo>
                  <a:lnTo>
                    <a:pt x="1915" y="4"/>
                  </a:lnTo>
                  <a:lnTo>
                    <a:pt x="1920" y="4"/>
                  </a:lnTo>
                  <a:lnTo>
                    <a:pt x="1925" y="4"/>
                  </a:lnTo>
                  <a:lnTo>
                    <a:pt x="1929" y="4"/>
                  </a:lnTo>
                  <a:lnTo>
                    <a:pt x="1934" y="4"/>
                  </a:lnTo>
                  <a:lnTo>
                    <a:pt x="1939" y="4"/>
                  </a:lnTo>
                  <a:lnTo>
                    <a:pt x="1944" y="4"/>
                  </a:lnTo>
                  <a:lnTo>
                    <a:pt x="1949" y="4"/>
                  </a:lnTo>
                  <a:lnTo>
                    <a:pt x="1953" y="4"/>
                  </a:lnTo>
                  <a:lnTo>
                    <a:pt x="1958" y="4"/>
                  </a:lnTo>
                  <a:lnTo>
                    <a:pt x="1963" y="4"/>
                  </a:lnTo>
                  <a:lnTo>
                    <a:pt x="1973" y="0"/>
                  </a:lnTo>
                  <a:lnTo>
                    <a:pt x="1977" y="0"/>
                  </a:lnTo>
                  <a:lnTo>
                    <a:pt x="1982" y="0"/>
                  </a:lnTo>
                  <a:lnTo>
                    <a:pt x="1987" y="0"/>
                  </a:lnTo>
                  <a:lnTo>
                    <a:pt x="1992" y="0"/>
                  </a:lnTo>
                  <a:lnTo>
                    <a:pt x="1997" y="0"/>
                  </a:lnTo>
                  <a:lnTo>
                    <a:pt x="2002" y="0"/>
                  </a:lnTo>
                  <a:lnTo>
                    <a:pt x="2006" y="0"/>
                  </a:lnTo>
                  <a:lnTo>
                    <a:pt x="2011" y="0"/>
                  </a:lnTo>
                  <a:lnTo>
                    <a:pt x="2016" y="0"/>
                  </a:lnTo>
                  <a:lnTo>
                    <a:pt x="2021" y="0"/>
                  </a:lnTo>
                  <a:lnTo>
                    <a:pt x="2026" y="0"/>
                  </a:lnTo>
                  <a:lnTo>
                    <a:pt x="2035" y="0"/>
                  </a:lnTo>
                  <a:lnTo>
                    <a:pt x="2040" y="0"/>
                  </a:lnTo>
                  <a:lnTo>
                    <a:pt x="2045" y="0"/>
                  </a:lnTo>
                  <a:lnTo>
                    <a:pt x="2050" y="0"/>
                  </a:lnTo>
                  <a:lnTo>
                    <a:pt x="2054" y="0"/>
                  </a:lnTo>
                  <a:lnTo>
                    <a:pt x="2059" y="0"/>
                  </a:lnTo>
                  <a:lnTo>
                    <a:pt x="2064" y="0"/>
                  </a:lnTo>
                  <a:lnTo>
                    <a:pt x="2069" y="0"/>
                  </a:lnTo>
                  <a:lnTo>
                    <a:pt x="2074" y="0"/>
                  </a:lnTo>
                  <a:lnTo>
                    <a:pt x="2078" y="0"/>
                  </a:lnTo>
                  <a:lnTo>
                    <a:pt x="2083" y="0"/>
                  </a:lnTo>
                  <a:lnTo>
                    <a:pt x="2093" y="0"/>
                  </a:lnTo>
                  <a:lnTo>
                    <a:pt x="2098" y="0"/>
                  </a:lnTo>
                  <a:lnTo>
                    <a:pt x="2102" y="0"/>
                  </a:lnTo>
                  <a:lnTo>
                    <a:pt x="2107" y="0"/>
                  </a:lnTo>
                  <a:lnTo>
                    <a:pt x="2112" y="0"/>
                  </a:lnTo>
                  <a:lnTo>
                    <a:pt x="2117" y="0"/>
                  </a:lnTo>
                  <a:lnTo>
                    <a:pt x="2122" y="0"/>
                  </a:lnTo>
                  <a:lnTo>
                    <a:pt x="2126" y="0"/>
                  </a:lnTo>
                  <a:lnTo>
                    <a:pt x="2131" y="0"/>
                  </a:lnTo>
                  <a:lnTo>
                    <a:pt x="2136" y="0"/>
                  </a:lnTo>
                  <a:lnTo>
                    <a:pt x="2141" y="0"/>
                  </a:lnTo>
                  <a:lnTo>
                    <a:pt x="2146" y="0"/>
                  </a:lnTo>
                  <a:lnTo>
                    <a:pt x="2155" y="0"/>
                  </a:lnTo>
                  <a:lnTo>
                    <a:pt x="2160" y="0"/>
                  </a:lnTo>
                  <a:lnTo>
                    <a:pt x="2165" y="0"/>
                  </a:lnTo>
                  <a:lnTo>
                    <a:pt x="2170" y="0"/>
                  </a:lnTo>
                  <a:lnTo>
                    <a:pt x="2174" y="0"/>
                  </a:lnTo>
                  <a:lnTo>
                    <a:pt x="2179" y="0"/>
                  </a:lnTo>
                  <a:lnTo>
                    <a:pt x="2184" y="0"/>
                  </a:lnTo>
                  <a:lnTo>
                    <a:pt x="2189" y="0"/>
                  </a:lnTo>
                  <a:lnTo>
                    <a:pt x="2194" y="0"/>
                  </a:lnTo>
                  <a:lnTo>
                    <a:pt x="2198" y="0"/>
                  </a:lnTo>
                  <a:lnTo>
                    <a:pt x="2203" y="0"/>
                  </a:lnTo>
                  <a:lnTo>
                    <a:pt x="2208" y="0"/>
                  </a:lnTo>
                  <a:lnTo>
                    <a:pt x="2218" y="0"/>
                  </a:lnTo>
                  <a:lnTo>
                    <a:pt x="2222" y="0"/>
                  </a:lnTo>
                  <a:lnTo>
                    <a:pt x="2227" y="0"/>
                  </a:lnTo>
                  <a:lnTo>
                    <a:pt x="2232" y="0"/>
                  </a:lnTo>
                  <a:lnTo>
                    <a:pt x="2237" y="0"/>
                  </a:lnTo>
                  <a:lnTo>
                    <a:pt x="2242" y="0"/>
                  </a:lnTo>
                  <a:lnTo>
                    <a:pt x="2246" y="0"/>
                  </a:lnTo>
                  <a:lnTo>
                    <a:pt x="2251" y="0"/>
                  </a:lnTo>
                  <a:lnTo>
                    <a:pt x="2256" y="0"/>
                  </a:lnTo>
                  <a:lnTo>
                    <a:pt x="2261" y="0"/>
                  </a:lnTo>
                  <a:lnTo>
                    <a:pt x="2266" y="0"/>
                  </a:lnTo>
                  <a:lnTo>
                    <a:pt x="2270" y="0"/>
                  </a:lnTo>
                  <a:lnTo>
                    <a:pt x="2280" y="0"/>
                  </a:lnTo>
                  <a:lnTo>
                    <a:pt x="2285" y="0"/>
                  </a:lnTo>
                  <a:lnTo>
                    <a:pt x="2290" y="0"/>
                  </a:lnTo>
                  <a:lnTo>
                    <a:pt x="2294" y="0"/>
                  </a:lnTo>
                  <a:lnTo>
                    <a:pt x="2299" y="0"/>
                  </a:lnTo>
                  <a:lnTo>
                    <a:pt x="2304" y="0"/>
                  </a:lnTo>
                  <a:lnTo>
                    <a:pt x="2309" y="0"/>
                  </a:lnTo>
                  <a:lnTo>
                    <a:pt x="2314" y="0"/>
                  </a:lnTo>
                  <a:lnTo>
                    <a:pt x="2318" y="0"/>
                  </a:lnTo>
                  <a:lnTo>
                    <a:pt x="2323" y="0"/>
                  </a:lnTo>
                  <a:lnTo>
                    <a:pt x="2328" y="0"/>
                  </a:lnTo>
                  <a:lnTo>
                    <a:pt x="2333" y="0"/>
                  </a:lnTo>
                  <a:lnTo>
                    <a:pt x="2342" y="0"/>
                  </a:lnTo>
                  <a:lnTo>
                    <a:pt x="2347" y="0"/>
                  </a:lnTo>
                  <a:lnTo>
                    <a:pt x="2352" y="0"/>
                  </a:lnTo>
                  <a:lnTo>
                    <a:pt x="2357" y="0"/>
                  </a:lnTo>
                  <a:lnTo>
                    <a:pt x="2362" y="0"/>
                  </a:lnTo>
                  <a:lnTo>
                    <a:pt x="2366" y="0"/>
                  </a:lnTo>
                  <a:lnTo>
                    <a:pt x="2371" y="0"/>
                  </a:lnTo>
                  <a:lnTo>
                    <a:pt x="2376" y="0"/>
                  </a:lnTo>
                  <a:lnTo>
                    <a:pt x="2381" y="0"/>
                  </a:lnTo>
                  <a:lnTo>
                    <a:pt x="2386" y="0"/>
                  </a:lnTo>
                  <a:lnTo>
                    <a:pt x="2390" y="0"/>
                  </a:lnTo>
                  <a:lnTo>
                    <a:pt x="2395" y="0"/>
                  </a:lnTo>
                  <a:lnTo>
                    <a:pt x="2405" y="0"/>
                  </a:lnTo>
                  <a:lnTo>
                    <a:pt x="2410" y="0"/>
                  </a:lnTo>
                  <a:lnTo>
                    <a:pt x="2414" y="0"/>
                  </a:lnTo>
                  <a:lnTo>
                    <a:pt x="2419" y="0"/>
                  </a:lnTo>
                  <a:lnTo>
                    <a:pt x="2424" y="0"/>
                  </a:lnTo>
                  <a:lnTo>
                    <a:pt x="2429" y="0"/>
                  </a:lnTo>
                  <a:lnTo>
                    <a:pt x="2434" y="0"/>
                  </a:lnTo>
                  <a:lnTo>
                    <a:pt x="2438" y="0"/>
                  </a:lnTo>
                  <a:lnTo>
                    <a:pt x="2443" y="0"/>
                  </a:lnTo>
                  <a:lnTo>
                    <a:pt x="2448" y="0"/>
                  </a:lnTo>
                  <a:lnTo>
                    <a:pt x="2453" y="0"/>
                  </a:lnTo>
                  <a:lnTo>
                    <a:pt x="2458" y="0"/>
                  </a:lnTo>
                  <a:lnTo>
                    <a:pt x="2462" y="0"/>
                  </a:lnTo>
                  <a:lnTo>
                    <a:pt x="2472" y="0"/>
                  </a:lnTo>
                  <a:lnTo>
                    <a:pt x="2477" y="0"/>
                  </a:lnTo>
                  <a:lnTo>
                    <a:pt x="2482" y="0"/>
                  </a:lnTo>
                  <a:lnTo>
                    <a:pt x="2486" y="0"/>
                  </a:lnTo>
                  <a:lnTo>
                    <a:pt x="2491" y="0"/>
                  </a:lnTo>
                  <a:lnTo>
                    <a:pt x="2496" y="0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6337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0039" y="1412875"/>
            <a:ext cx="3970337" cy="1765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6338" name="Text Box 18"/>
          <p:cNvSpPr txBox="1">
            <a:spLocks noChangeArrowheads="1"/>
          </p:cNvSpPr>
          <p:nvPr/>
        </p:nvSpPr>
        <p:spPr bwMode="auto">
          <a:xfrm>
            <a:off x="5588001" y="4745039"/>
            <a:ext cx="10144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/>
              <a:t>Position</a:t>
            </a:r>
          </a:p>
        </p:txBody>
      </p:sp>
      <p:sp>
        <p:nvSpPr>
          <p:cNvPr id="56339" name="Text Box 19"/>
          <p:cNvSpPr txBox="1">
            <a:spLocks noChangeArrowheads="1"/>
          </p:cNvSpPr>
          <p:nvPr/>
        </p:nvSpPr>
        <p:spPr bwMode="auto">
          <a:xfrm rot="-5400000">
            <a:off x="3406267" y="3538508"/>
            <a:ext cx="10900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/>
              <a:t>Intensity</a:t>
            </a:r>
          </a:p>
        </p:txBody>
      </p:sp>
      <p:sp>
        <p:nvSpPr>
          <p:cNvPr id="56340" name="Text Box 20"/>
          <p:cNvSpPr txBox="1">
            <a:spLocks noChangeArrowheads="1"/>
          </p:cNvSpPr>
          <p:nvPr/>
        </p:nvSpPr>
        <p:spPr bwMode="auto">
          <a:xfrm>
            <a:off x="8580438" y="2368550"/>
            <a:ext cx="317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</a:t>
            </a:r>
          </a:p>
        </p:txBody>
      </p:sp>
      <p:sp>
        <p:nvSpPr>
          <p:cNvPr id="56341" name="Text Box 21"/>
          <p:cNvSpPr txBox="1">
            <a:spLocks noChangeArrowheads="1"/>
          </p:cNvSpPr>
          <p:nvPr/>
        </p:nvSpPr>
        <p:spPr bwMode="auto">
          <a:xfrm>
            <a:off x="2405063" y="2546350"/>
            <a:ext cx="3097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B</a:t>
            </a:r>
          </a:p>
        </p:txBody>
      </p:sp>
      <p:sp>
        <p:nvSpPr>
          <p:cNvPr id="56342" name="Line 22"/>
          <p:cNvSpPr>
            <a:spLocks noChangeShapeType="1"/>
          </p:cNvSpPr>
          <p:nvPr/>
        </p:nvSpPr>
        <p:spPr bwMode="auto">
          <a:xfrm flipH="1" flipV="1">
            <a:off x="6654800" y="2541588"/>
            <a:ext cx="1970088" cy="106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43" name="Line 23"/>
          <p:cNvSpPr>
            <a:spLocks noChangeShapeType="1"/>
          </p:cNvSpPr>
          <p:nvPr/>
        </p:nvSpPr>
        <p:spPr bwMode="auto">
          <a:xfrm flipV="1">
            <a:off x="2817814" y="2470150"/>
            <a:ext cx="2909887" cy="273050"/>
          </a:xfrm>
          <a:prstGeom prst="line">
            <a:avLst/>
          </a:prstGeom>
          <a:noFill/>
          <a:ln w="9525">
            <a:solidFill>
              <a:srgbClr val="00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>
          <a:xfrm>
            <a:off x="1110727" y="376462"/>
            <a:ext cx="10058400" cy="115913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smtClean="0">
                <a:solidFill>
                  <a:schemeClr val="tx1"/>
                </a:solidFill>
                <a:ea typeface="ＭＳ Ｐゴシック" pitchFamily="-110" charset="-128"/>
              </a:rPr>
              <a:t>Brightness Adaptation of Human Eye : Mach Band Effect</a:t>
            </a:r>
            <a:endParaRPr lang="en-US" sz="3200" dirty="0">
              <a:solidFill>
                <a:schemeClr val="tx1"/>
              </a:solidFill>
              <a:ea typeface="ＭＳ Ｐゴシック" pitchFamily="-110" charset="-12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7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2750" y="1420813"/>
            <a:ext cx="18732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420813"/>
            <a:ext cx="18732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22750" y="3294063"/>
            <a:ext cx="18732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3294063"/>
            <a:ext cx="18732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2616200" y="5386389"/>
            <a:ext cx="789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/>
              <a:t>    </a:t>
            </a:r>
            <a:r>
              <a:rPr lang="en-US" sz="2000" b="1" i="1" dirty="0"/>
              <a:t>Simultaneous contrast</a:t>
            </a:r>
            <a:r>
              <a:rPr lang="en-US" sz="2000" dirty="0"/>
              <a:t>. All small squares have exactly the same intensity</a:t>
            </a:r>
          </a:p>
          <a:p>
            <a:r>
              <a:rPr lang="en-US" sz="2000" dirty="0"/>
              <a:t>but they appear progressively darker as background becomes lighter.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110727" y="376462"/>
            <a:ext cx="10058400" cy="115913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tx1"/>
                </a:solidFill>
                <a:ea typeface="ＭＳ Ｐゴシック" pitchFamily="-110" charset="-128"/>
              </a:rPr>
              <a:t>Brightness Adaptation of Human Eye : Simultaneous Contrast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CSE-4205 Digital Image Processing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00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6431</TotalTime>
  <Words>1487</Words>
  <Application>Microsoft Office PowerPoint</Application>
  <PresentationFormat>Widescreen</PresentationFormat>
  <Paragraphs>375</Paragraphs>
  <Slides>41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2" baseType="lpstr">
      <vt:lpstr>ＭＳ Ｐゴシック</vt:lpstr>
      <vt:lpstr>Arial</vt:lpstr>
      <vt:lpstr>Calibri</vt:lpstr>
      <vt:lpstr>Calibri Light</vt:lpstr>
      <vt:lpstr>Cordia New</vt:lpstr>
      <vt:lpstr>Symbol</vt:lpstr>
      <vt:lpstr>Times New Roman</vt:lpstr>
      <vt:lpstr>Wingdings</vt:lpstr>
      <vt:lpstr>Wingdings 2</vt:lpstr>
      <vt:lpstr>Retrospect</vt:lpstr>
      <vt:lpstr>Equation</vt:lpstr>
      <vt:lpstr>DIP-CSE-4205 Chapter-2 Digital Image Fundamentals</vt:lpstr>
      <vt:lpstr>Visual Perception: Human Eye</vt:lpstr>
      <vt:lpstr>PowerPoint Presentation</vt:lpstr>
      <vt:lpstr>Blind-Spot Experiment</vt:lpstr>
      <vt:lpstr>Image Formation In The Eye</vt:lpstr>
      <vt:lpstr>Brightness Adaptation of Human Eye : Mach Band Effect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Connectivity</vt:lpstr>
      <vt:lpstr>Adjacency</vt:lpstr>
      <vt:lpstr>Types of Adjacency</vt:lpstr>
      <vt:lpstr>Types of Adjacency</vt:lpstr>
      <vt:lpstr>Types of Adjacency</vt:lpstr>
      <vt:lpstr>Types of Adjacency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Distance Measures</vt:lpstr>
      <vt:lpstr>Distance Measures</vt:lpstr>
      <vt:lpstr>Distance Measures</vt:lpstr>
      <vt:lpstr>Distance Measures</vt:lpstr>
      <vt:lpstr>Distance Measures</vt:lpstr>
      <vt:lpstr>Distance Measures</vt:lpstr>
      <vt:lpstr>Distance Measures</vt:lpstr>
      <vt:lpstr>Distance Measures</vt:lpstr>
      <vt:lpstr>Distance Measures</vt:lpstr>
      <vt:lpstr>Distance Measures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Image Processing CSE-4206</dc:title>
  <dc:creator>Microsoft account</dc:creator>
  <cp:lastModifiedBy>Microsoft account</cp:lastModifiedBy>
  <cp:revision>101</cp:revision>
  <dcterms:created xsi:type="dcterms:W3CDTF">2025-02-07T09:17:49Z</dcterms:created>
  <dcterms:modified xsi:type="dcterms:W3CDTF">2026-02-21T23:46:29Z</dcterms:modified>
</cp:coreProperties>
</file>